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Telegraf Bold" charset="1" panose="00000800000000000000"/>
      <p:regular r:id="rId27"/>
    </p:embeddedFont>
    <p:embeddedFont>
      <p:font typeface="Telegraf" charset="1" panose="00000500000000000000"/>
      <p:regular r:id="rId28"/>
    </p:embeddedFont>
    <p:embeddedFont>
      <p:font typeface="Space Mono Bold" charset="1" panose="02000809030000020004"/>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3238500" cy="10287000"/>
            <a:chOff x="0" y="0"/>
            <a:chExt cx="852938" cy="2709333"/>
          </a:xfrm>
        </p:grpSpPr>
        <p:sp>
          <p:nvSpPr>
            <p:cNvPr name="Freeform 3" id="3"/>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5A7D9A"/>
            </a:solidFill>
          </p:spPr>
        </p:sp>
        <p:sp>
          <p:nvSpPr>
            <p:cNvPr name="TextBox 4" id="4"/>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grpSp>
        <p:nvGrpSpPr>
          <p:cNvPr name="Group 5" id="5"/>
          <p:cNvGrpSpPr/>
          <p:nvPr/>
        </p:nvGrpSpPr>
        <p:grpSpPr>
          <a:xfrm rot="0">
            <a:off x="666750" y="666750"/>
            <a:ext cx="7191375" cy="8953500"/>
            <a:chOff x="0" y="0"/>
            <a:chExt cx="928643" cy="1156192"/>
          </a:xfrm>
        </p:grpSpPr>
        <p:sp>
          <p:nvSpPr>
            <p:cNvPr name="Freeform 6" id="6"/>
            <p:cNvSpPr/>
            <p:nvPr/>
          </p:nvSpPr>
          <p:spPr>
            <a:xfrm flipH="false" flipV="false" rot="0">
              <a:off x="0" y="0"/>
              <a:ext cx="928643" cy="1156192"/>
            </a:xfrm>
            <a:custGeom>
              <a:avLst/>
              <a:gdLst/>
              <a:ahLst/>
              <a:cxnLst/>
              <a:rect r="r" b="b" t="t" l="l"/>
              <a:pathLst>
                <a:path h="1156192" w="928643">
                  <a:moveTo>
                    <a:pt x="37679" y="0"/>
                  </a:moveTo>
                  <a:lnTo>
                    <a:pt x="890964" y="0"/>
                  </a:lnTo>
                  <a:cubicBezTo>
                    <a:pt x="900957" y="0"/>
                    <a:pt x="910541" y="3970"/>
                    <a:pt x="917607" y="11036"/>
                  </a:cubicBezTo>
                  <a:cubicBezTo>
                    <a:pt x="924673" y="18102"/>
                    <a:pt x="928643" y="27686"/>
                    <a:pt x="928643" y="37679"/>
                  </a:cubicBezTo>
                  <a:lnTo>
                    <a:pt x="928643" y="1118512"/>
                  </a:lnTo>
                  <a:cubicBezTo>
                    <a:pt x="928643" y="1139322"/>
                    <a:pt x="911774" y="1156192"/>
                    <a:pt x="890964" y="1156192"/>
                  </a:cubicBezTo>
                  <a:lnTo>
                    <a:pt x="37679" y="1156192"/>
                  </a:lnTo>
                  <a:cubicBezTo>
                    <a:pt x="16870" y="1156192"/>
                    <a:pt x="0" y="1139322"/>
                    <a:pt x="0" y="1118512"/>
                  </a:cubicBezTo>
                  <a:lnTo>
                    <a:pt x="0" y="37679"/>
                  </a:lnTo>
                  <a:cubicBezTo>
                    <a:pt x="0" y="16870"/>
                    <a:pt x="16870" y="0"/>
                    <a:pt x="37679" y="0"/>
                  </a:cubicBezTo>
                  <a:close/>
                </a:path>
              </a:pathLst>
            </a:custGeom>
            <a:blipFill>
              <a:blip r:embed="rId2"/>
              <a:stretch>
                <a:fillRect l="0" t="-199" r="0" b="-199"/>
              </a:stretch>
            </a:blipFill>
            <a:ln cap="rnd">
              <a:noFill/>
              <a:prstDash val="solid"/>
              <a:round/>
            </a:ln>
          </p:spPr>
        </p:sp>
      </p:grpSp>
      <p:grpSp>
        <p:nvGrpSpPr>
          <p:cNvPr name="Group 7" id="7"/>
          <p:cNvGrpSpPr/>
          <p:nvPr/>
        </p:nvGrpSpPr>
        <p:grpSpPr>
          <a:xfrm rot="0">
            <a:off x="9296400" y="666750"/>
            <a:ext cx="8324850" cy="4781550"/>
            <a:chOff x="0" y="0"/>
            <a:chExt cx="11099800" cy="6375400"/>
          </a:xfrm>
        </p:grpSpPr>
        <p:sp>
          <p:nvSpPr>
            <p:cNvPr name="TextBox 8" id="8"/>
            <p:cNvSpPr txBox="true"/>
            <p:nvPr/>
          </p:nvSpPr>
          <p:spPr>
            <a:xfrm rot="0">
              <a:off x="0" y="1174750"/>
              <a:ext cx="11099800" cy="5200650"/>
            </a:xfrm>
            <a:prstGeom prst="rect">
              <a:avLst/>
            </a:prstGeom>
          </p:spPr>
          <p:txBody>
            <a:bodyPr anchor="t" rtlCol="false" tIns="0" lIns="0" bIns="0" rIns="0">
              <a:spAutoFit/>
            </a:bodyPr>
            <a:lstStyle/>
            <a:p>
              <a:pPr algn="l" marL="0" indent="0" lvl="0">
                <a:lnSpc>
                  <a:spcPts val="9900"/>
                </a:lnSpc>
              </a:pPr>
              <a:r>
                <a:rPr lang="en-US" b="true" sz="9000" spc="-89">
                  <a:solidFill>
                    <a:srgbClr val="5A7D9A"/>
                  </a:solidFill>
                  <a:latin typeface="Telegraf Bold"/>
                  <a:ea typeface="Telegraf Bold"/>
                  <a:cs typeface="Telegraf Bold"/>
                  <a:sym typeface="Telegraf Bold"/>
                </a:rPr>
                <a:t>Conveyor Belt Sorter for Part Manufacturing</a:t>
              </a:r>
            </a:p>
          </p:txBody>
        </p:sp>
        <p:sp>
          <p:nvSpPr>
            <p:cNvPr name="TextBox 9" id="9"/>
            <p:cNvSpPr txBox="true"/>
            <p:nvPr/>
          </p:nvSpPr>
          <p:spPr>
            <a:xfrm rot="0">
              <a:off x="0" y="-9525"/>
              <a:ext cx="11099800" cy="606425"/>
            </a:xfrm>
            <a:prstGeom prst="rect">
              <a:avLst/>
            </a:prstGeom>
          </p:spPr>
          <p:txBody>
            <a:bodyPr anchor="t" rtlCol="false" tIns="0" lIns="0" bIns="0" rIns="0">
              <a:spAutoFit/>
            </a:bodyPr>
            <a:lstStyle/>
            <a:p>
              <a:pPr algn="l" marL="0" indent="0" lvl="0">
                <a:lnSpc>
                  <a:spcPts val="3299"/>
                </a:lnSpc>
              </a:pPr>
              <a:r>
                <a:rPr lang="en-US" b="true" sz="2999" spc="-29">
                  <a:solidFill>
                    <a:srgbClr val="778899"/>
                  </a:solidFill>
                  <a:latin typeface="Telegraf Bold"/>
                  <a:ea typeface="Telegraf Bold"/>
                  <a:cs typeface="Telegraf Bold"/>
                  <a:sym typeface="Telegraf Bold"/>
                </a:rPr>
                <a:t>Mini </a:t>
              </a:r>
              <a:r>
                <a:rPr lang="en-US" b="true" sz="2999" spc="-29">
                  <a:solidFill>
                    <a:srgbClr val="778899"/>
                  </a:solidFill>
                  <a:latin typeface="Telegraf Bold"/>
                  <a:ea typeface="Telegraf Bold"/>
                  <a:cs typeface="Telegraf Bold"/>
                  <a:sym typeface="Telegraf Bold"/>
                </a:rPr>
                <a:t>Project – ARVR</a:t>
              </a:r>
            </a:p>
          </p:txBody>
        </p:sp>
      </p:grpSp>
      <p:sp>
        <p:nvSpPr>
          <p:cNvPr name="TextBox 10" id="10"/>
          <p:cNvSpPr txBox="true"/>
          <p:nvPr/>
        </p:nvSpPr>
        <p:spPr>
          <a:xfrm rot="0">
            <a:off x="9144000" y="7874363"/>
            <a:ext cx="8477250" cy="1745887"/>
          </a:xfrm>
          <a:prstGeom prst="rect">
            <a:avLst/>
          </a:prstGeom>
        </p:spPr>
        <p:txBody>
          <a:bodyPr anchor="t" rtlCol="false" tIns="0" lIns="0" bIns="0" rIns="0">
            <a:spAutoFit/>
          </a:bodyPr>
          <a:lstStyle/>
          <a:p>
            <a:pPr algn="l" marL="0" indent="0" lvl="0">
              <a:lnSpc>
                <a:spcPts val="3360"/>
              </a:lnSpc>
            </a:pPr>
            <a:r>
              <a:rPr lang="en-US" sz="3054" spc="-30">
                <a:solidFill>
                  <a:srgbClr val="2F4F4F"/>
                </a:solidFill>
                <a:latin typeface="Telegraf"/>
                <a:ea typeface="Telegraf"/>
                <a:cs typeface="Telegraf"/>
                <a:sym typeface="Telegraf"/>
              </a:rPr>
              <a:t>Siddha</a:t>
            </a:r>
            <a:r>
              <a:rPr lang="en-US" sz="3054" spc="-30">
                <a:solidFill>
                  <a:srgbClr val="2F4F4F"/>
                </a:solidFill>
                <a:latin typeface="Telegraf"/>
                <a:ea typeface="Telegraf"/>
                <a:cs typeface="Telegraf"/>
                <a:sym typeface="Telegraf"/>
              </a:rPr>
              <a:t>rth Huddar 220929030</a:t>
            </a:r>
          </a:p>
          <a:p>
            <a:pPr algn="l" marL="0" indent="0" lvl="0">
              <a:lnSpc>
                <a:spcPts val="3360"/>
              </a:lnSpc>
            </a:pPr>
            <a:r>
              <a:rPr lang="en-US" sz="3054" spc="-30">
                <a:solidFill>
                  <a:srgbClr val="2F4F4F"/>
                </a:solidFill>
                <a:latin typeface="Telegraf"/>
                <a:ea typeface="Telegraf"/>
                <a:cs typeface="Telegraf"/>
                <a:sym typeface="Telegraf"/>
              </a:rPr>
              <a:t>Sarthak VP 220929322</a:t>
            </a:r>
          </a:p>
          <a:p>
            <a:pPr algn="l" marL="0" indent="0" lvl="0">
              <a:lnSpc>
                <a:spcPts val="3360"/>
              </a:lnSpc>
            </a:pPr>
            <a:r>
              <a:rPr lang="en-US" sz="3054" spc="-30">
                <a:solidFill>
                  <a:srgbClr val="2F4F4F"/>
                </a:solidFill>
                <a:latin typeface="Telegraf"/>
                <a:ea typeface="Telegraf"/>
                <a:cs typeface="Telegraf"/>
                <a:sym typeface="Telegraf"/>
              </a:rPr>
              <a:t>Aryan Pawar 220929076</a:t>
            </a:r>
          </a:p>
          <a:p>
            <a:pPr algn="l" marL="0" indent="0" lvl="0">
              <a:lnSpc>
                <a:spcPts val="3360"/>
              </a:lnSpc>
            </a:pPr>
            <a:r>
              <a:rPr lang="en-US" sz="3054" spc="-30">
                <a:solidFill>
                  <a:srgbClr val="2F4F4F"/>
                </a:solidFill>
                <a:latin typeface="Telegraf"/>
                <a:ea typeface="Telegraf"/>
                <a:cs typeface="Telegraf"/>
                <a:sym typeface="Telegraf"/>
              </a:rPr>
              <a:t>Vivek Suryawanshi 220929248</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704850"/>
            <a:ext cx="12955905" cy="106997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Spawning Code</a:t>
            </a:r>
          </a:p>
        </p:txBody>
      </p:sp>
      <p:sp>
        <p:nvSpPr>
          <p:cNvPr name="TextBox 3" id="3"/>
          <p:cNvSpPr txBox="true"/>
          <p:nvPr/>
        </p:nvSpPr>
        <p:spPr>
          <a:xfrm rot="0">
            <a:off x="666750" y="2980967"/>
            <a:ext cx="17621250" cy="3790950"/>
          </a:xfrm>
          <a:prstGeom prst="rect">
            <a:avLst/>
          </a:prstGeom>
        </p:spPr>
        <p:txBody>
          <a:bodyPr anchor="t" rtlCol="false" tIns="0" lIns="0" bIns="0" rIns="0">
            <a:spAutoFit/>
          </a:bodyPr>
          <a:lstStyle/>
          <a:p>
            <a:pPr algn="l" marL="0" indent="0" lvl="0">
              <a:lnSpc>
                <a:spcPts val="3300"/>
              </a:lnSpc>
            </a:pPr>
            <a:r>
              <a:rPr lang="en-US" b="true" sz="3000" spc="-30">
                <a:solidFill>
                  <a:srgbClr val="000000"/>
                </a:solidFill>
                <a:latin typeface="Space Mono Bold"/>
                <a:ea typeface="Space Mono Bold"/>
                <a:cs typeface="Space Mono Bold"/>
                <a:sym typeface="Space Mono Bold"/>
              </a:rPr>
              <a:t>private</a:t>
            </a:r>
            <a:r>
              <a:rPr lang="en-US" b="true" sz="3000" spc="-30">
                <a:solidFill>
                  <a:srgbClr val="000000"/>
                </a:solidFill>
                <a:latin typeface="Space Mono Bold"/>
                <a:ea typeface="Space Mono Bold"/>
                <a:cs typeface="Space Mono Bold"/>
                <a:sym typeface="Space Mono Bold"/>
              </a:rPr>
              <a:t> readonly float[] cubeSizes = { 0.1f, 0.25f, 0.5f };</a:t>
            </a:r>
          </a:p>
          <a:p>
            <a:pPr algn="l" marL="0" indent="0" lvl="0">
              <a:lnSpc>
                <a:spcPts val="3300"/>
              </a:lnSpc>
            </a:pPr>
          </a:p>
          <a:p>
            <a:pPr algn="l" marL="0" indent="0" lvl="0">
              <a:lnSpc>
                <a:spcPts val="3300"/>
              </a:lnSpc>
            </a:pPr>
            <a:r>
              <a:rPr lang="en-US" b="true" sz="3000" spc="-30">
                <a:solidFill>
                  <a:srgbClr val="000000"/>
                </a:solidFill>
                <a:latin typeface="Space Mono Bold"/>
                <a:ea typeface="Space Mono Bold"/>
                <a:cs typeface="Space Mono Bold"/>
                <a:sym typeface="Space Mono Bold"/>
              </a:rPr>
              <a:t>float randomScale = cubeSizes[Random.Range(0, cubeSizes.Length)];</a:t>
            </a:r>
          </a:p>
          <a:p>
            <a:pPr algn="l" marL="0" indent="0" lvl="0">
              <a:lnSpc>
                <a:spcPts val="3300"/>
              </a:lnSpc>
            </a:pPr>
            <a:r>
              <a:rPr lang="en-US" b="true" sz="3000" spc="-30">
                <a:solidFill>
                  <a:srgbClr val="000000"/>
                </a:solidFill>
                <a:latin typeface="Space Mono Bold"/>
                <a:ea typeface="Space Mono Bold"/>
                <a:cs typeface="Space Mono Bold"/>
                <a:sym typeface="Space Mono Bold"/>
              </a:rPr>
              <a:t>cube.transform.localScale = new Vector3(randomScale, randomScale, randomScale);</a:t>
            </a:r>
          </a:p>
          <a:p>
            <a:pPr algn="l" marL="0" indent="0" lvl="0">
              <a:lnSpc>
                <a:spcPts val="3300"/>
              </a:lnSpc>
            </a:pPr>
          </a:p>
          <a:p>
            <a:pPr algn="l" marL="0" indent="0" lvl="0">
              <a:lnSpc>
                <a:spcPts val="3300"/>
              </a:lnSpc>
            </a:pPr>
          </a:p>
          <a:p>
            <a:pPr algn="l" marL="0" indent="0" lvl="0">
              <a:lnSpc>
                <a:spcPts val="3300"/>
              </a:lnSpc>
            </a:pPr>
            <a:r>
              <a:rPr lang="en-US" b="true" sz="3000" spc="-30">
                <a:solidFill>
                  <a:srgbClr val="778899"/>
                </a:solidFill>
                <a:latin typeface="Telegraf Bold"/>
                <a:ea typeface="Telegraf Bold"/>
                <a:cs typeface="Telegraf Bold"/>
                <a:sym typeface="Telegraf Bold"/>
              </a:rPr>
              <a:t>Each cube gets a random size chosen from three preset values.</a:t>
            </a:r>
          </a:p>
          <a:p>
            <a:pPr algn="l" marL="0" indent="0" lvl="0">
              <a:lnSpc>
                <a:spcPts val="3300"/>
              </a:lnSpc>
            </a:pPr>
            <a:r>
              <a:rPr lang="en-US" b="true" sz="3000" spc="-30">
                <a:solidFill>
                  <a:srgbClr val="778899"/>
                </a:solidFill>
                <a:latin typeface="Telegraf Bold"/>
                <a:ea typeface="Telegraf Bold"/>
                <a:cs typeface="Telegraf Bold"/>
                <a:sym typeface="Telegraf Bold"/>
              </a:rPr>
              <a:t> This makes the conveyor system simulate size-based sorting later in the project.</a:t>
            </a:r>
          </a:p>
        </p:txBody>
      </p:sp>
      <p:sp>
        <p:nvSpPr>
          <p:cNvPr name="AutoShape 4" id="4"/>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5" id="5"/>
          <p:cNvSpPr txBox="true"/>
          <p:nvPr/>
        </p:nvSpPr>
        <p:spPr>
          <a:xfrm rot="0">
            <a:off x="17415597"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10</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704850"/>
            <a:ext cx="12955905" cy="106997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Spawning Code</a:t>
            </a:r>
          </a:p>
        </p:txBody>
      </p:sp>
      <p:sp>
        <p:nvSpPr>
          <p:cNvPr name="TextBox 3" id="3"/>
          <p:cNvSpPr txBox="true"/>
          <p:nvPr/>
        </p:nvSpPr>
        <p:spPr>
          <a:xfrm rot="0">
            <a:off x="666750" y="2980967"/>
            <a:ext cx="17621250" cy="3790950"/>
          </a:xfrm>
          <a:prstGeom prst="rect">
            <a:avLst/>
          </a:prstGeom>
        </p:spPr>
        <p:txBody>
          <a:bodyPr anchor="t" rtlCol="false" tIns="0" lIns="0" bIns="0" rIns="0">
            <a:spAutoFit/>
          </a:bodyPr>
          <a:lstStyle/>
          <a:p>
            <a:pPr algn="l" marL="0" indent="0" lvl="0">
              <a:lnSpc>
                <a:spcPts val="3300"/>
              </a:lnSpc>
            </a:pPr>
            <a:r>
              <a:rPr lang="en-US" b="true" sz="3000" spc="-30">
                <a:solidFill>
                  <a:srgbClr val="000000"/>
                </a:solidFill>
                <a:latin typeface="Space Mono Bold"/>
                <a:ea typeface="Space Mono Bold"/>
                <a:cs typeface="Space Mono Bold"/>
                <a:sym typeface="Space Mono Bold"/>
              </a:rPr>
              <a:t>private</a:t>
            </a:r>
            <a:r>
              <a:rPr lang="en-US" b="true" sz="3000" spc="-30">
                <a:solidFill>
                  <a:srgbClr val="000000"/>
                </a:solidFill>
                <a:latin typeface="Space Mono Bold"/>
                <a:ea typeface="Space Mono Bold"/>
                <a:cs typeface="Space Mono Bold"/>
                <a:sym typeface="Space Mono Bold"/>
              </a:rPr>
              <a:t> readonly Color[] cubeColors = { Color.red, Color.blue };</a:t>
            </a:r>
          </a:p>
          <a:p>
            <a:pPr algn="l" marL="0" indent="0" lvl="0">
              <a:lnSpc>
                <a:spcPts val="3300"/>
              </a:lnSpc>
            </a:pPr>
          </a:p>
          <a:p>
            <a:pPr algn="l" marL="0" indent="0" lvl="0">
              <a:lnSpc>
                <a:spcPts val="3300"/>
              </a:lnSpc>
            </a:pPr>
            <a:r>
              <a:rPr lang="en-US" b="true" sz="3000" spc="-30">
                <a:solidFill>
                  <a:srgbClr val="000000"/>
                </a:solidFill>
                <a:latin typeface="Space Mono Bold"/>
                <a:ea typeface="Space Mono Bold"/>
                <a:cs typeface="Space Mono Bold"/>
                <a:sym typeface="Space Mono Bold"/>
              </a:rPr>
              <a:t>Renderer cubeRenderer = cube.GetComponent&lt;Renderer&gt;();</a:t>
            </a:r>
          </a:p>
          <a:p>
            <a:pPr algn="l" marL="0" indent="0" lvl="0">
              <a:lnSpc>
                <a:spcPts val="3300"/>
              </a:lnSpc>
            </a:pPr>
            <a:r>
              <a:rPr lang="en-US" b="true" sz="3000" spc="-30">
                <a:solidFill>
                  <a:srgbClr val="000000"/>
                </a:solidFill>
                <a:latin typeface="Space Mono Bold"/>
                <a:ea typeface="Space Mono Bold"/>
                <a:cs typeface="Space Mono Bold"/>
                <a:sym typeface="Space Mono Bold"/>
              </a:rPr>
              <a:t>Color randomColor = cubeColors[Random.Range(0, cubeColors.Length)];</a:t>
            </a:r>
          </a:p>
          <a:p>
            <a:pPr algn="l" marL="0" indent="0" lvl="0">
              <a:lnSpc>
                <a:spcPts val="3300"/>
              </a:lnSpc>
            </a:pPr>
            <a:r>
              <a:rPr lang="en-US" b="true" sz="3000" spc="-30">
                <a:solidFill>
                  <a:srgbClr val="000000"/>
                </a:solidFill>
                <a:latin typeface="Space Mono Bold"/>
                <a:ea typeface="Space Mono Bold"/>
                <a:cs typeface="Space Mono Bold"/>
                <a:sym typeface="Space Mono Bold"/>
              </a:rPr>
              <a:t>cubeRenderer.material.color = randomColor;</a:t>
            </a:r>
          </a:p>
          <a:p>
            <a:pPr algn="l" marL="0" indent="0" lvl="0">
              <a:lnSpc>
                <a:spcPts val="3300"/>
              </a:lnSpc>
            </a:pPr>
          </a:p>
          <a:p>
            <a:pPr algn="l" marL="0" indent="0" lvl="0">
              <a:lnSpc>
                <a:spcPts val="3300"/>
              </a:lnSpc>
            </a:pPr>
            <a:r>
              <a:rPr lang="en-US" b="true" sz="3000" spc="-30">
                <a:solidFill>
                  <a:srgbClr val="778899"/>
                </a:solidFill>
                <a:latin typeface="Telegraf Bold"/>
                <a:ea typeface="Telegraf Bold"/>
                <a:cs typeface="Telegraf Bold"/>
                <a:sym typeface="Telegraf Bold"/>
              </a:rPr>
              <a:t>Colors are randomized between red and blue.</a:t>
            </a:r>
          </a:p>
          <a:p>
            <a:pPr algn="l" marL="0" indent="0" lvl="0">
              <a:lnSpc>
                <a:spcPts val="3300"/>
              </a:lnSpc>
            </a:pPr>
            <a:r>
              <a:rPr lang="en-US" b="true" sz="3000" spc="-30">
                <a:solidFill>
                  <a:srgbClr val="778899"/>
                </a:solidFill>
                <a:latin typeface="Telegraf Bold"/>
                <a:ea typeface="Telegraf Bold"/>
                <a:cs typeface="Telegraf Bold"/>
                <a:sym typeface="Telegraf Bold"/>
              </a:rPr>
              <a:t>This allows color-based sorting to be tested on the secondary conveyor.</a:t>
            </a:r>
          </a:p>
          <a:p>
            <a:pPr algn="l" marL="0" indent="0" lvl="0">
              <a:lnSpc>
                <a:spcPts val="3300"/>
              </a:lnSpc>
            </a:pPr>
          </a:p>
        </p:txBody>
      </p:sp>
      <p:sp>
        <p:nvSpPr>
          <p:cNvPr name="AutoShape 4" id="4"/>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5" id="5"/>
          <p:cNvSpPr txBox="true"/>
          <p:nvPr/>
        </p:nvSpPr>
        <p:spPr>
          <a:xfrm rot="0">
            <a:off x="17415597"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11</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049500" y="0"/>
            <a:ext cx="3238500" cy="10287000"/>
            <a:chOff x="0" y="0"/>
            <a:chExt cx="852938" cy="2709333"/>
          </a:xfrm>
        </p:grpSpPr>
        <p:sp>
          <p:nvSpPr>
            <p:cNvPr name="Freeform 3" id="3"/>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4" id="4"/>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5" id="5"/>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Freeform 6" id="6"/>
          <p:cNvSpPr/>
          <p:nvPr/>
        </p:nvSpPr>
        <p:spPr>
          <a:xfrm flipH="false" flipV="false" rot="0">
            <a:off x="6898344" y="1604616"/>
            <a:ext cx="10391997" cy="6212951"/>
          </a:xfrm>
          <a:custGeom>
            <a:avLst/>
            <a:gdLst/>
            <a:ahLst/>
            <a:cxnLst/>
            <a:rect r="r" b="b" t="t" l="l"/>
            <a:pathLst>
              <a:path h="6212951" w="10391997">
                <a:moveTo>
                  <a:pt x="0" y="0"/>
                </a:moveTo>
                <a:lnTo>
                  <a:pt x="10391998" y="0"/>
                </a:lnTo>
                <a:lnTo>
                  <a:pt x="10391998" y="6212951"/>
                </a:lnTo>
                <a:lnTo>
                  <a:pt x="0" y="6212951"/>
                </a:lnTo>
                <a:lnTo>
                  <a:pt x="0" y="0"/>
                </a:lnTo>
                <a:close/>
              </a:path>
            </a:pathLst>
          </a:custGeom>
          <a:blipFill>
            <a:blip r:embed="rId2"/>
            <a:stretch>
              <a:fillRect l="0" t="0" r="0" b="-4469"/>
            </a:stretch>
          </a:blipFill>
        </p:spPr>
      </p:sp>
      <p:grpSp>
        <p:nvGrpSpPr>
          <p:cNvPr name="Group 7" id="7"/>
          <p:cNvGrpSpPr/>
          <p:nvPr/>
        </p:nvGrpSpPr>
        <p:grpSpPr>
          <a:xfrm rot="0">
            <a:off x="666750" y="666750"/>
            <a:ext cx="5448300" cy="3460713"/>
            <a:chOff x="0" y="0"/>
            <a:chExt cx="7264400" cy="4614284"/>
          </a:xfrm>
        </p:grpSpPr>
        <p:sp>
          <p:nvSpPr>
            <p:cNvPr name="TextBox 8" id="8"/>
            <p:cNvSpPr txBox="true"/>
            <p:nvPr/>
          </p:nvSpPr>
          <p:spPr>
            <a:xfrm rot="0">
              <a:off x="0" y="3426834"/>
              <a:ext cx="7264400" cy="1187450"/>
            </a:xfrm>
            <a:prstGeom prst="rect">
              <a:avLst/>
            </a:prstGeom>
          </p:spPr>
          <p:txBody>
            <a:bodyPr anchor="t" rtlCol="false" tIns="0" lIns="0" bIns="0" rIns="0">
              <a:spAutoFit/>
            </a:bodyPr>
            <a:lstStyle/>
            <a:p>
              <a:pPr algn="l" marL="0" indent="0" lvl="0">
                <a:lnSpc>
                  <a:spcPts val="3300"/>
                </a:lnSpc>
              </a:pPr>
              <a:r>
                <a:rPr lang="en-US" b="true" sz="3000" spc="-30">
                  <a:solidFill>
                    <a:srgbClr val="778899"/>
                  </a:solidFill>
                  <a:latin typeface="Telegraf Bold"/>
                  <a:ea typeface="Telegraf Bold"/>
                  <a:cs typeface="Telegraf Bold"/>
                  <a:sym typeface="Telegraf Bold"/>
                </a:rPr>
                <a:t>Efficiently segregating parts by attributes</a:t>
              </a:r>
            </a:p>
          </p:txBody>
        </p:sp>
        <p:sp>
          <p:nvSpPr>
            <p:cNvPr name="TextBox 9" id="9"/>
            <p:cNvSpPr txBox="true"/>
            <p:nvPr/>
          </p:nvSpPr>
          <p:spPr>
            <a:xfrm rot="0">
              <a:off x="0" y="-9525"/>
              <a:ext cx="7264400" cy="2718858"/>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Size </a:t>
              </a:r>
              <a:r>
                <a:rPr lang="en-US" b="true" sz="6999" spc="-69">
                  <a:solidFill>
                    <a:srgbClr val="5A7D9A"/>
                  </a:solidFill>
                  <a:latin typeface="Telegraf Bold"/>
                  <a:ea typeface="Telegraf Bold"/>
                  <a:cs typeface="Telegraf Bold"/>
                  <a:sym typeface="Telegraf Bold"/>
                </a:rPr>
                <a:t>Sorting Mechanism</a:t>
              </a:r>
            </a:p>
          </p:txBody>
        </p:sp>
      </p:grpSp>
      <p:sp>
        <p:nvSpPr>
          <p:cNvPr name="TextBox 10" id="10"/>
          <p:cNvSpPr txBox="true"/>
          <p:nvPr/>
        </p:nvSpPr>
        <p:spPr>
          <a:xfrm rot="0">
            <a:off x="17526744"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12</a:t>
            </a:r>
          </a:p>
        </p:txBody>
      </p:sp>
      <p:sp>
        <p:nvSpPr>
          <p:cNvPr name="TextBox 11" id="11"/>
          <p:cNvSpPr txBox="true"/>
          <p:nvPr/>
        </p:nvSpPr>
        <p:spPr>
          <a:xfrm rot="0">
            <a:off x="514350" y="4762500"/>
            <a:ext cx="5753100" cy="3324225"/>
          </a:xfrm>
          <a:prstGeom prst="rect">
            <a:avLst/>
          </a:prstGeom>
        </p:spPr>
        <p:txBody>
          <a:bodyPr anchor="t" rtlCol="false" tIns="0" lIns="0" bIns="0" rIns="0">
            <a:spAutoFit/>
          </a:bodyPr>
          <a:lstStyle/>
          <a:p>
            <a:pPr algn="l" marL="647697" indent="-323848" lvl="1">
              <a:lnSpc>
                <a:spcPts val="3299"/>
              </a:lnSpc>
              <a:buFont typeface="Arial"/>
              <a:buChar char="•"/>
            </a:pPr>
            <a:r>
              <a:rPr lang="en-US" b="true" sz="2999" spc="-29">
                <a:solidFill>
                  <a:srgbClr val="000000"/>
                </a:solidFill>
                <a:latin typeface="Telegraf Bold"/>
                <a:ea typeface="Telegraf Bold"/>
                <a:cs typeface="Telegraf Bold"/>
                <a:sym typeface="Telegraf Bold"/>
              </a:rPr>
              <a:t>Size sorter placed at end of main conveyor.</a:t>
            </a:r>
          </a:p>
          <a:p>
            <a:pPr algn="l">
              <a:lnSpc>
                <a:spcPts val="3299"/>
              </a:lnSpc>
            </a:pPr>
          </a:p>
          <a:p>
            <a:pPr algn="l" marL="647697" indent="-323848" lvl="1">
              <a:lnSpc>
                <a:spcPts val="3299"/>
              </a:lnSpc>
              <a:buFont typeface="Arial"/>
              <a:buChar char="•"/>
            </a:pPr>
            <a:r>
              <a:rPr lang="en-US" b="true" sz="2999" spc="-29">
                <a:solidFill>
                  <a:srgbClr val="000000"/>
                </a:solidFill>
                <a:latin typeface="Telegraf Bold"/>
                <a:ea typeface="Telegraf Bold"/>
                <a:cs typeface="Telegraf Bold"/>
                <a:sym typeface="Telegraf Bold"/>
              </a:rPr>
              <a:t>Detects cube size via trigger collider.</a:t>
            </a:r>
          </a:p>
          <a:p>
            <a:pPr algn="l">
              <a:lnSpc>
                <a:spcPts val="3299"/>
              </a:lnSpc>
            </a:pPr>
          </a:p>
          <a:p>
            <a:pPr algn="l" marL="647697" indent="-323848" lvl="1">
              <a:lnSpc>
                <a:spcPts val="3299"/>
              </a:lnSpc>
              <a:buFont typeface="Arial"/>
              <a:buChar char="•"/>
            </a:pPr>
            <a:r>
              <a:rPr lang="en-US" b="true" sz="2999" spc="-29">
                <a:solidFill>
                  <a:srgbClr val="000000"/>
                </a:solidFill>
                <a:latin typeface="Telegraf Bold"/>
                <a:ea typeface="Telegraf Bold"/>
                <a:cs typeface="Telegraf Bold"/>
                <a:sym typeface="Telegraf Bold"/>
              </a:rPr>
              <a:t>Applies push force toward secondary conveyors.</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657225"/>
            <a:ext cx="5448300" cy="204152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Size Sorting Code</a:t>
            </a:r>
          </a:p>
        </p:txBody>
      </p:sp>
      <p:grpSp>
        <p:nvGrpSpPr>
          <p:cNvPr name="Group 3" id="3"/>
          <p:cNvGrpSpPr/>
          <p:nvPr/>
        </p:nvGrpSpPr>
        <p:grpSpPr>
          <a:xfrm rot="0">
            <a:off x="15049500" y="0"/>
            <a:ext cx="3238500" cy="10287000"/>
            <a:chOff x="0" y="0"/>
            <a:chExt cx="852938" cy="2709333"/>
          </a:xfrm>
        </p:grpSpPr>
        <p:sp>
          <p:nvSpPr>
            <p:cNvPr name="Freeform 4" id="4"/>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5" id="5"/>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6" id="6"/>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7" id="7"/>
          <p:cNvSpPr txBox="true"/>
          <p:nvPr/>
        </p:nvSpPr>
        <p:spPr>
          <a:xfrm rot="0">
            <a:off x="17526744"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13</a:t>
            </a:r>
          </a:p>
        </p:txBody>
      </p:sp>
      <p:sp>
        <p:nvSpPr>
          <p:cNvPr name="TextBox 8" id="8"/>
          <p:cNvSpPr txBox="true"/>
          <p:nvPr/>
        </p:nvSpPr>
        <p:spPr>
          <a:xfrm rot="0">
            <a:off x="666750" y="3222902"/>
            <a:ext cx="17621250" cy="4210050"/>
          </a:xfrm>
          <a:prstGeom prst="rect">
            <a:avLst/>
          </a:prstGeom>
        </p:spPr>
        <p:txBody>
          <a:bodyPr anchor="t" rtlCol="false" tIns="0" lIns="0" bIns="0" rIns="0">
            <a:spAutoFit/>
          </a:bodyPr>
          <a:lstStyle/>
          <a:p>
            <a:pPr algn="l" marL="0" indent="0" lvl="0">
              <a:lnSpc>
                <a:spcPts val="3300"/>
              </a:lnSpc>
            </a:pPr>
            <a:r>
              <a:rPr lang="en-US" b="true" sz="3000" spc="-30">
                <a:solidFill>
                  <a:srgbClr val="000000"/>
                </a:solidFill>
                <a:latin typeface="Space Mono Bold"/>
                <a:ea typeface="Space Mono Bold"/>
                <a:cs typeface="Space Mono Bold"/>
                <a:sym typeface="Space Mono Bold"/>
              </a:rPr>
              <a:t>public float</a:t>
            </a:r>
            <a:r>
              <a:rPr lang="en-US" b="true" sz="3000" spc="-30">
                <a:solidFill>
                  <a:srgbClr val="000000"/>
                </a:solidFill>
                <a:latin typeface="Space Mono Bold"/>
                <a:ea typeface="Space Mono Bold"/>
                <a:cs typeface="Space Mono Bold"/>
                <a:sym typeface="Space Mono Bold"/>
              </a:rPr>
              <a:t> sidePushForce = 5f;</a:t>
            </a:r>
          </a:p>
          <a:p>
            <a:pPr algn="l" marL="0" indent="0" lvl="0">
              <a:lnSpc>
                <a:spcPts val="3300"/>
              </a:lnSpc>
            </a:pPr>
            <a:r>
              <a:rPr lang="en-US" b="true" sz="3000" spc="-30">
                <a:solidFill>
                  <a:srgbClr val="000000"/>
                </a:solidFill>
                <a:latin typeface="Space Mono Bold"/>
                <a:ea typeface="Space Mono Bold"/>
                <a:cs typeface="Space Mono Bold"/>
                <a:sym typeface="Space Mono Bold"/>
              </a:rPr>
              <a:t>public Vector3 smallPushDirection = new Vector3(-1f, -0.3f, 0f);</a:t>
            </a:r>
          </a:p>
          <a:p>
            <a:pPr algn="l" marL="0" indent="0" lvl="0">
              <a:lnSpc>
                <a:spcPts val="3300"/>
              </a:lnSpc>
            </a:pPr>
            <a:r>
              <a:rPr lang="en-US" b="true" sz="3000" spc="-30">
                <a:solidFill>
                  <a:srgbClr val="000000"/>
                </a:solidFill>
                <a:latin typeface="Space Mono Bold"/>
                <a:ea typeface="Space Mono Bold"/>
                <a:cs typeface="Space Mono Bold"/>
                <a:sym typeface="Space Mono Bold"/>
              </a:rPr>
              <a:t>public Vector3 mediumPushDirection = new Vector3(0f, -0.3f, 1f);</a:t>
            </a:r>
          </a:p>
          <a:p>
            <a:pPr algn="l" marL="0" indent="0" lvl="0">
              <a:lnSpc>
                <a:spcPts val="3300"/>
              </a:lnSpc>
            </a:pPr>
            <a:r>
              <a:rPr lang="en-US" b="true" sz="3000" spc="-30">
                <a:solidFill>
                  <a:srgbClr val="000000"/>
                </a:solidFill>
                <a:latin typeface="Space Mono Bold"/>
                <a:ea typeface="Space Mono Bold"/>
                <a:cs typeface="Space Mono Bold"/>
                <a:sym typeface="Space Mono Bold"/>
              </a:rPr>
              <a:t>public Vector3 largePushDirection = new Vector3(1f, -0.3f, 0f);</a:t>
            </a:r>
          </a:p>
          <a:p>
            <a:pPr algn="l" marL="0" indent="0" lvl="0">
              <a:lnSpc>
                <a:spcPts val="3300"/>
              </a:lnSpc>
            </a:pPr>
          </a:p>
          <a:p>
            <a:pPr algn="l" marL="0" indent="0" lvl="0">
              <a:lnSpc>
                <a:spcPts val="3300"/>
              </a:lnSpc>
            </a:pPr>
            <a:r>
              <a:rPr lang="en-US" b="true" sz="3000" spc="-30">
                <a:solidFill>
                  <a:srgbClr val="778899"/>
                </a:solidFill>
                <a:latin typeface="Telegraf Bold"/>
                <a:ea typeface="Telegraf Bold"/>
                <a:cs typeface="Telegraf Bold"/>
                <a:sym typeface="Telegraf Bold"/>
              </a:rPr>
              <a:t>This script controls how cubes are pushed toward different conveyors.</a:t>
            </a:r>
          </a:p>
          <a:p>
            <a:pPr algn="l" marL="0" indent="0" lvl="0">
              <a:lnSpc>
                <a:spcPts val="3300"/>
              </a:lnSpc>
            </a:pPr>
            <a:r>
              <a:rPr lang="en-US" b="true" sz="3000" spc="-30">
                <a:solidFill>
                  <a:srgbClr val="778899"/>
                </a:solidFill>
                <a:latin typeface="Telegraf Bold"/>
                <a:ea typeface="Telegraf Bold"/>
                <a:cs typeface="Telegraf Bold"/>
                <a:sym typeface="Telegraf Bold"/>
              </a:rPr>
              <a:t> Each direction corresponds to a cube size — small goes left, medium straight, </a:t>
            </a:r>
          </a:p>
          <a:p>
            <a:pPr algn="l" marL="0" indent="0" lvl="0">
              <a:lnSpc>
                <a:spcPts val="3300"/>
              </a:lnSpc>
            </a:pPr>
            <a:r>
              <a:rPr lang="en-US" b="true" sz="3000" spc="-30">
                <a:solidFill>
                  <a:srgbClr val="778899"/>
                </a:solidFill>
                <a:latin typeface="Telegraf Bold"/>
                <a:ea typeface="Telegraf Bold"/>
                <a:cs typeface="Telegraf Bold"/>
                <a:sym typeface="Telegraf Bold"/>
              </a:rPr>
              <a:t>large right.</a:t>
            </a:r>
          </a:p>
          <a:p>
            <a:pPr algn="l" marL="0" indent="0" lvl="0">
              <a:lnSpc>
                <a:spcPts val="3300"/>
              </a:lnSpc>
            </a:pPr>
            <a:r>
              <a:rPr lang="en-US" b="true" sz="3000" spc="-30">
                <a:solidFill>
                  <a:srgbClr val="778899"/>
                </a:solidFill>
                <a:latin typeface="Telegraf Bold"/>
                <a:ea typeface="Telegraf Bold"/>
                <a:cs typeface="Telegraf Bold"/>
                <a:sym typeface="Telegraf Bold"/>
              </a:rPr>
              <a:t>The slight downward vector ensures the cube drops naturally due to gravity.</a:t>
            </a:r>
          </a:p>
          <a:p>
            <a:pPr algn="l" marL="0" indent="0" lvl="0">
              <a:lnSpc>
                <a:spcPts val="3300"/>
              </a:lnSpc>
            </a:pP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657225"/>
            <a:ext cx="5448300" cy="204152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Size Sorting Code</a:t>
            </a:r>
          </a:p>
        </p:txBody>
      </p:sp>
      <p:grpSp>
        <p:nvGrpSpPr>
          <p:cNvPr name="Group 3" id="3"/>
          <p:cNvGrpSpPr/>
          <p:nvPr/>
        </p:nvGrpSpPr>
        <p:grpSpPr>
          <a:xfrm rot="0">
            <a:off x="15049500" y="0"/>
            <a:ext cx="3238500" cy="10287000"/>
            <a:chOff x="0" y="0"/>
            <a:chExt cx="852938" cy="2709333"/>
          </a:xfrm>
        </p:grpSpPr>
        <p:sp>
          <p:nvSpPr>
            <p:cNvPr name="Freeform 4" id="4"/>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5" id="5"/>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6" id="6"/>
          <p:cNvSpPr/>
          <p:nvPr/>
        </p:nvSpPr>
        <p:spPr>
          <a:xfrm>
            <a:off x="685800" y="9620250"/>
            <a:ext cx="16954500" cy="0"/>
          </a:xfrm>
          <a:prstGeom prst="line">
            <a:avLst/>
          </a:prstGeom>
          <a:ln cap="flat" w="9525">
            <a:solidFill>
              <a:srgbClr val="5A7D9A"/>
            </a:solidFill>
            <a:prstDash val="solid"/>
            <a:headEnd type="none" len="sm" w="sm"/>
            <a:tailEnd type="none" len="sm" w="sm"/>
          </a:ln>
        </p:spPr>
      </p:sp>
      <p:sp>
        <p:nvSpPr>
          <p:cNvPr name="TextBox 7" id="7"/>
          <p:cNvSpPr txBox="true"/>
          <p:nvPr/>
        </p:nvSpPr>
        <p:spPr>
          <a:xfrm rot="0">
            <a:off x="17526744"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14</a:t>
            </a:r>
          </a:p>
        </p:txBody>
      </p:sp>
      <p:sp>
        <p:nvSpPr>
          <p:cNvPr name="TextBox 8" id="8"/>
          <p:cNvSpPr txBox="true"/>
          <p:nvPr/>
        </p:nvSpPr>
        <p:spPr>
          <a:xfrm rot="0">
            <a:off x="666750" y="3346346"/>
            <a:ext cx="17621250" cy="5467350"/>
          </a:xfrm>
          <a:prstGeom prst="rect">
            <a:avLst/>
          </a:prstGeom>
        </p:spPr>
        <p:txBody>
          <a:bodyPr anchor="t" rtlCol="false" tIns="0" lIns="0" bIns="0" rIns="0">
            <a:spAutoFit/>
          </a:bodyPr>
          <a:lstStyle/>
          <a:p>
            <a:pPr algn="l" marL="0" indent="0" lvl="0">
              <a:lnSpc>
                <a:spcPts val="3300"/>
              </a:lnSpc>
            </a:pPr>
            <a:r>
              <a:rPr lang="en-US" b="true" sz="3000" spc="-30">
                <a:solidFill>
                  <a:srgbClr val="000000"/>
                </a:solidFill>
                <a:latin typeface="Space Mono Bold"/>
                <a:ea typeface="Space Mono Bold"/>
                <a:cs typeface="Space Mono Bold"/>
                <a:sym typeface="Space Mono Bold"/>
              </a:rPr>
              <a:t>private</a:t>
            </a:r>
            <a:r>
              <a:rPr lang="en-US" b="true" sz="3000" spc="-30">
                <a:solidFill>
                  <a:srgbClr val="000000"/>
                </a:solidFill>
                <a:latin typeface="Space Mono Bold"/>
                <a:ea typeface="Space Mono Bold"/>
                <a:cs typeface="Space Mono Bold"/>
                <a:sym typeface="Space Mono Bold"/>
              </a:rPr>
              <a:t> void OnTriggerEnter(Collider other)</a:t>
            </a:r>
          </a:p>
          <a:p>
            <a:pPr algn="l" marL="0" indent="0" lvl="0">
              <a:lnSpc>
                <a:spcPts val="3300"/>
              </a:lnSpc>
            </a:pPr>
            <a:r>
              <a:rPr lang="en-US" b="true" sz="3000" spc="-30">
                <a:solidFill>
                  <a:srgbClr val="000000"/>
                </a:solidFill>
                <a:latin typeface="Space Mono Bold"/>
                <a:ea typeface="Space Mono Bold"/>
                <a:cs typeface="Space Mono Bold"/>
                <a:sym typeface="Space Mono Bold"/>
              </a:rPr>
              <a:t>{</a:t>
            </a:r>
          </a:p>
          <a:p>
            <a:pPr algn="l" marL="0" indent="0" lvl="0">
              <a:lnSpc>
                <a:spcPts val="3300"/>
              </a:lnSpc>
            </a:pPr>
            <a:r>
              <a:rPr lang="en-US" b="true" sz="3000" spc="-30">
                <a:solidFill>
                  <a:srgbClr val="000000"/>
                </a:solidFill>
                <a:latin typeface="Space Mono Bold"/>
                <a:ea typeface="Space Mono Bold"/>
                <a:cs typeface="Space Mono Bold"/>
                <a:sym typeface="Space Mono Bold"/>
              </a:rPr>
              <a:t>    if (other.CompareTag("Block"))</a:t>
            </a:r>
          </a:p>
          <a:p>
            <a:pPr algn="l" marL="0" indent="0" lvl="0">
              <a:lnSpc>
                <a:spcPts val="3300"/>
              </a:lnSpc>
            </a:pPr>
            <a:r>
              <a:rPr lang="en-US" b="true" sz="3000" spc="-30">
                <a:solidFill>
                  <a:srgbClr val="000000"/>
                </a:solidFill>
                <a:latin typeface="Space Mono Bold"/>
                <a:ea typeface="Space Mono Bold"/>
                <a:cs typeface="Space Mono Bold"/>
                <a:sym typeface="Space Mono Bold"/>
              </a:rPr>
              <a:t>    {</a:t>
            </a:r>
          </a:p>
          <a:p>
            <a:pPr algn="l" marL="0" indent="0" lvl="0">
              <a:lnSpc>
                <a:spcPts val="3300"/>
              </a:lnSpc>
            </a:pPr>
            <a:r>
              <a:rPr lang="en-US" b="true" sz="3000" spc="-30">
                <a:solidFill>
                  <a:srgbClr val="000000"/>
                </a:solidFill>
                <a:latin typeface="Space Mono Bold"/>
                <a:ea typeface="Space Mono Bold"/>
                <a:cs typeface="Space Mono Bold"/>
                <a:sym typeface="Space Mono Bold"/>
              </a:rPr>
              <a:t>        Rigidbody rb = other.GetComponent&lt;Rigidbody&gt;();</a:t>
            </a:r>
          </a:p>
          <a:p>
            <a:pPr algn="l" marL="0" indent="0" lvl="0">
              <a:lnSpc>
                <a:spcPts val="3300"/>
              </a:lnSpc>
            </a:pPr>
            <a:r>
              <a:rPr lang="en-US" b="true" sz="3000" spc="-30">
                <a:solidFill>
                  <a:srgbClr val="000000"/>
                </a:solidFill>
                <a:latin typeface="Space Mono Bold"/>
                <a:ea typeface="Space Mono Bold"/>
                <a:cs typeface="Space Mono Bold"/>
                <a:sym typeface="Space Mono Bold"/>
              </a:rPr>
              <a:t>        if (!rb) return;</a:t>
            </a:r>
          </a:p>
          <a:p>
            <a:pPr algn="l" marL="0" indent="0" lvl="0">
              <a:lnSpc>
                <a:spcPts val="3300"/>
              </a:lnSpc>
            </a:pPr>
          </a:p>
          <a:p>
            <a:pPr algn="l" marL="0" indent="0" lvl="0">
              <a:lnSpc>
                <a:spcPts val="3300"/>
              </a:lnSpc>
            </a:pPr>
            <a:r>
              <a:rPr lang="en-US" b="true" sz="3000" spc="-30">
                <a:solidFill>
                  <a:srgbClr val="000000"/>
                </a:solidFill>
                <a:latin typeface="Space Mono Bold"/>
                <a:ea typeface="Space Mono Bold"/>
                <a:cs typeface="Space Mono Bold"/>
                <a:sym typeface="Space Mono Bold"/>
              </a:rPr>
              <a:t>        float size = other.transform.localScale.x;</a:t>
            </a:r>
          </a:p>
          <a:p>
            <a:pPr algn="l" marL="0" indent="0" lvl="0">
              <a:lnSpc>
                <a:spcPts val="3300"/>
              </a:lnSpc>
            </a:pPr>
          </a:p>
          <a:p>
            <a:pPr algn="l" marL="0" indent="0" lvl="0">
              <a:lnSpc>
                <a:spcPts val="3300"/>
              </a:lnSpc>
            </a:pPr>
            <a:r>
              <a:rPr lang="en-US" b="true" sz="3000" spc="-30">
                <a:solidFill>
                  <a:srgbClr val="778899"/>
                </a:solidFill>
                <a:latin typeface="Telegraf Bold"/>
                <a:ea typeface="Telegraf Bold"/>
                <a:cs typeface="Telegraf Bold"/>
                <a:sym typeface="Telegraf Bold"/>
              </a:rPr>
              <a:t>The trigger detects when a cube enters the sorting zone.</a:t>
            </a:r>
          </a:p>
          <a:p>
            <a:pPr algn="l" marL="0" indent="0" lvl="0">
              <a:lnSpc>
                <a:spcPts val="3300"/>
              </a:lnSpc>
            </a:pPr>
            <a:r>
              <a:rPr lang="en-US" b="true" sz="3000" spc="-30">
                <a:solidFill>
                  <a:srgbClr val="778899"/>
                </a:solidFill>
                <a:latin typeface="Telegraf Bold"/>
                <a:ea typeface="Telegraf Bold"/>
                <a:cs typeface="Telegraf Bold"/>
                <a:sym typeface="Telegraf Bold"/>
              </a:rPr>
              <a:t> It checks if the object is tagged as a “Block” and retrieves its Rigidbody to </a:t>
            </a:r>
          </a:p>
          <a:p>
            <a:pPr algn="l" marL="0" indent="0" lvl="0">
              <a:lnSpc>
                <a:spcPts val="3300"/>
              </a:lnSpc>
            </a:pPr>
            <a:r>
              <a:rPr lang="en-US" b="true" sz="3000" spc="-30">
                <a:solidFill>
                  <a:srgbClr val="778899"/>
                </a:solidFill>
                <a:latin typeface="Telegraf Bold"/>
                <a:ea typeface="Telegraf Bold"/>
                <a:cs typeface="Telegraf Bold"/>
                <a:sym typeface="Telegraf Bold"/>
              </a:rPr>
              <a:t>apply physics forces. Then it reads the cube’s size to decide which direction </a:t>
            </a:r>
          </a:p>
          <a:p>
            <a:pPr algn="l" marL="0" indent="0" lvl="0">
              <a:lnSpc>
                <a:spcPts val="3300"/>
              </a:lnSpc>
            </a:pPr>
            <a:r>
              <a:rPr lang="en-US" b="true" sz="3000" spc="-30">
                <a:solidFill>
                  <a:srgbClr val="778899"/>
                </a:solidFill>
                <a:latin typeface="Telegraf Bold"/>
                <a:ea typeface="Telegraf Bold"/>
                <a:cs typeface="Telegraf Bold"/>
                <a:sym typeface="Telegraf Bold"/>
              </a:rPr>
              <a:t>to push.</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657225"/>
            <a:ext cx="5448300" cy="204152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Size Sorting Code</a:t>
            </a:r>
          </a:p>
        </p:txBody>
      </p:sp>
      <p:grpSp>
        <p:nvGrpSpPr>
          <p:cNvPr name="Group 3" id="3"/>
          <p:cNvGrpSpPr/>
          <p:nvPr/>
        </p:nvGrpSpPr>
        <p:grpSpPr>
          <a:xfrm rot="0">
            <a:off x="15049500" y="0"/>
            <a:ext cx="3238500" cy="10287000"/>
            <a:chOff x="0" y="0"/>
            <a:chExt cx="852938" cy="2709333"/>
          </a:xfrm>
        </p:grpSpPr>
        <p:sp>
          <p:nvSpPr>
            <p:cNvPr name="Freeform 4" id="4"/>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5" id="5"/>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6" id="6"/>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7" id="7"/>
          <p:cNvSpPr txBox="true"/>
          <p:nvPr/>
        </p:nvSpPr>
        <p:spPr>
          <a:xfrm rot="0">
            <a:off x="17526744"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15</a:t>
            </a:r>
          </a:p>
        </p:txBody>
      </p:sp>
      <p:sp>
        <p:nvSpPr>
          <p:cNvPr name="TextBox 8" id="8"/>
          <p:cNvSpPr txBox="true"/>
          <p:nvPr/>
        </p:nvSpPr>
        <p:spPr>
          <a:xfrm rot="0">
            <a:off x="666750" y="3346346"/>
            <a:ext cx="17621250" cy="5467350"/>
          </a:xfrm>
          <a:prstGeom prst="rect">
            <a:avLst/>
          </a:prstGeom>
        </p:spPr>
        <p:txBody>
          <a:bodyPr anchor="t" rtlCol="false" tIns="0" lIns="0" bIns="0" rIns="0">
            <a:spAutoFit/>
          </a:bodyPr>
          <a:lstStyle/>
          <a:p>
            <a:pPr algn="l" marL="0" indent="0" lvl="0">
              <a:lnSpc>
                <a:spcPts val="3300"/>
              </a:lnSpc>
            </a:pPr>
            <a:r>
              <a:rPr lang="en-US" b="true" sz="3000" spc="-30">
                <a:solidFill>
                  <a:srgbClr val="000000"/>
                </a:solidFill>
                <a:latin typeface="Space Mono Bold"/>
                <a:ea typeface="Space Mono Bold"/>
                <a:cs typeface="Space Mono Bold"/>
                <a:sym typeface="Space Mono Bold"/>
              </a:rPr>
              <a:t>if (Mathf.Appr</a:t>
            </a:r>
            <a:r>
              <a:rPr lang="en-US" b="true" sz="3000" spc="-30">
                <a:solidFill>
                  <a:srgbClr val="000000"/>
                </a:solidFill>
                <a:latin typeface="Space Mono Bold"/>
                <a:ea typeface="Space Mono Bold"/>
                <a:cs typeface="Space Mono Bold"/>
                <a:sym typeface="Space Mono Bold"/>
              </a:rPr>
              <a:t>oximately(size, 0.1f))</a:t>
            </a:r>
          </a:p>
          <a:p>
            <a:pPr algn="l" marL="0" indent="0" lvl="0">
              <a:lnSpc>
                <a:spcPts val="3300"/>
              </a:lnSpc>
            </a:pPr>
            <a:r>
              <a:rPr lang="en-US" b="true" sz="3000" spc="-30">
                <a:solidFill>
                  <a:srgbClr val="000000"/>
                </a:solidFill>
                <a:latin typeface="Space Mono Bold"/>
                <a:ea typeface="Space Mono Bold"/>
                <a:cs typeface="Space Mono Bold"/>
                <a:sym typeface="Space Mono Bold"/>
              </a:rPr>
              <a:t>    direction = smallPushDirection.normalized;</a:t>
            </a:r>
          </a:p>
          <a:p>
            <a:pPr algn="l" marL="0" indent="0" lvl="0">
              <a:lnSpc>
                <a:spcPts val="3300"/>
              </a:lnSpc>
            </a:pPr>
            <a:r>
              <a:rPr lang="en-US" b="true" sz="3000" spc="-30">
                <a:solidFill>
                  <a:srgbClr val="000000"/>
                </a:solidFill>
                <a:latin typeface="Space Mono Bold"/>
                <a:ea typeface="Space Mono Bold"/>
                <a:cs typeface="Space Mono Bold"/>
                <a:sym typeface="Space Mono Bold"/>
              </a:rPr>
              <a:t>else if (Mathf.Approximately(size, 0.25f))</a:t>
            </a:r>
          </a:p>
          <a:p>
            <a:pPr algn="l" marL="0" indent="0" lvl="0">
              <a:lnSpc>
                <a:spcPts val="3300"/>
              </a:lnSpc>
            </a:pPr>
            <a:r>
              <a:rPr lang="en-US" b="true" sz="3000" spc="-30">
                <a:solidFill>
                  <a:srgbClr val="000000"/>
                </a:solidFill>
                <a:latin typeface="Space Mono Bold"/>
                <a:ea typeface="Space Mono Bold"/>
                <a:cs typeface="Space Mono Bold"/>
                <a:sym typeface="Space Mono Bold"/>
              </a:rPr>
              <a:t>    direction = mediumPushDirection.normalized;</a:t>
            </a:r>
          </a:p>
          <a:p>
            <a:pPr algn="l" marL="0" indent="0" lvl="0">
              <a:lnSpc>
                <a:spcPts val="3300"/>
              </a:lnSpc>
            </a:pPr>
            <a:r>
              <a:rPr lang="en-US" b="true" sz="3000" spc="-30">
                <a:solidFill>
                  <a:srgbClr val="000000"/>
                </a:solidFill>
                <a:latin typeface="Space Mono Bold"/>
                <a:ea typeface="Space Mono Bold"/>
                <a:cs typeface="Space Mono Bold"/>
                <a:sym typeface="Space Mono Bold"/>
              </a:rPr>
              <a:t>else</a:t>
            </a:r>
          </a:p>
          <a:p>
            <a:pPr algn="l" marL="0" indent="0" lvl="0">
              <a:lnSpc>
                <a:spcPts val="3300"/>
              </a:lnSpc>
            </a:pPr>
            <a:r>
              <a:rPr lang="en-US" b="true" sz="3000" spc="-30">
                <a:solidFill>
                  <a:srgbClr val="000000"/>
                </a:solidFill>
                <a:latin typeface="Space Mono Bold"/>
                <a:ea typeface="Space Mono Bold"/>
                <a:cs typeface="Space Mono Bold"/>
                <a:sym typeface="Space Mono Bold"/>
              </a:rPr>
              <a:t>    direction = largePushDirection.normalized;</a:t>
            </a:r>
          </a:p>
          <a:p>
            <a:pPr algn="l" marL="0" indent="0" lvl="0">
              <a:lnSpc>
                <a:spcPts val="3300"/>
              </a:lnSpc>
            </a:pPr>
          </a:p>
          <a:p>
            <a:pPr algn="l" marL="0" indent="0" lvl="0">
              <a:lnSpc>
                <a:spcPts val="3300"/>
              </a:lnSpc>
            </a:pPr>
            <a:r>
              <a:rPr lang="en-US" b="true" sz="3000" spc="-30">
                <a:solidFill>
                  <a:srgbClr val="000000"/>
                </a:solidFill>
                <a:latin typeface="Space Mono Bold"/>
                <a:ea typeface="Space Mono Bold"/>
                <a:cs typeface="Space Mono Bold"/>
                <a:sym typeface="Space Mono Bold"/>
              </a:rPr>
              <a:t>rb.AddForce(direction * sidePushForce, ForceMode.Impulse);</a:t>
            </a:r>
          </a:p>
          <a:p>
            <a:pPr algn="l" marL="0" indent="0" lvl="0">
              <a:lnSpc>
                <a:spcPts val="3300"/>
              </a:lnSpc>
            </a:pPr>
          </a:p>
          <a:p>
            <a:pPr algn="l" marL="0" indent="0" lvl="0">
              <a:lnSpc>
                <a:spcPts val="3300"/>
              </a:lnSpc>
            </a:pPr>
            <a:r>
              <a:rPr lang="en-US" b="true" sz="3000" spc="-30">
                <a:solidFill>
                  <a:srgbClr val="778899"/>
                </a:solidFill>
                <a:latin typeface="Telegraf Bold"/>
                <a:ea typeface="Telegraf Bold"/>
                <a:cs typeface="Telegraf Bold"/>
                <a:sym typeface="Telegraf Bold"/>
              </a:rPr>
              <a:t>Based on size, the cube is pushed toward its respective conveyor using an </a:t>
            </a:r>
          </a:p>
          <a:p>
            <a:pPr algn="l" marL="0" indent="0" lvl="0">
              <a:lnSpc>
                <a:spcPts val="3300"/>
              </a:lnSpc>
            </a:pPr>
            <a:r>
              <a:rPr lang="en-US" b="true" sz="3000" spc="-30">
                <a:solidFill>
                  <a:srgbClr val="778899"/>
                </a:solidFill>
                <a:latin typeface="Telegraf Bold"/>
                <a:ea typeface="Telegraf Bold"/>
                <a:cs typeface="Telegraf Bold"/>
                <a:sym typeface="Telegraf Bold"/>
              </a:rPr>
              <a:t>impulse force. This gives a quick, realistic motion instead of teleportation — </a:t>
            </a:r>
          </a:p>
          <a:p>
            <a:pPr algn="l" marL="0" indent="0" lvl="0">
              <a:lnSpc>
                <a:spcPts val="3300"/>
              </a:lnSpc>
            </a:pPr>
            <a:r>
              <a:rPr lang="en-US" b="true" sz="3000" spc="-30">
                <a:solidFill>
                  <a:srgbClr val="778899"/>
                </a:solidFill>
                <a:latin typeface="Telegraf Bold"/>
                <a:ea typeface="Telegraf Bold"/>
                <a:cs typeface="Telegraf Bold"/>
                <a:sym typeface="Telegraf Bold"/>
              </a:rPr>
              <a:t>making the sorting feel physical.</a:t>
            </a:r>
          </a:p>
          <a:p>
            <a:pPr algn="l" marL="0" indent="0" lvl="0">
              <a:lnSpc>
                <a:spcPts val="3300"/>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Freeform 3" id="3"/>
          <p:cNvSpPr/>
          <p:nvPr/>
        </p:nvSpPr>
        <p:spPr>
          <a:xfrm flipH="false" flipV="false" rot="0">
            <a:off x="8689122" y="2556161"/>
            <a:ext cx="9074752" cy="5422328"/>
          </a:xfrm>
          <a:custGeom>
            <a:avLst/>
            <a:gdLst/>
            <a:ahLst/>
            <a:cxnLst/>
            <a:rect r="r" b="b" t="t" l="l"/>
            <a:pathLst>
              <a:path h="5422328" w="9074752">
                <a:moveTo>
                  <a:pt x="0" y="0"/>
                </a:moveTo>
                <a:lnTo>
                  <a:pt x="9074752" y="0"/>
                </a:lnTo>
                <a:lnTo>
                  <a:pt x="9074752" y="5422328"/>
                </a:lnTo>
                <a:lnTo>
                  <a:pt x="0" y="5422328"/>
                </a:lnTo>
                <a:lnTo>
                  <a:pt x="0" y="0"/>
                </a:lnTo>
                <a:close/>
              </a:path>
            </a:pathLst>
          </a:custGeom>
          <a:blipFill>
            <a:blip r:embed="rId2"/>
            <a:stretch>
              <a:fillRect l="0" t="0" r="0" b="-4529"/>
            </a:stretch>
          </a:blipFill>
        </p:spPr>
      </p:sp>
      <p:grpSp>
        <p:nvGrpSpPr>
          <p:cNvPr name="Group 4" id="4"/>
          <p:cNvGrpSpPr/>
          <p:nvPr/>
        </p:nvGrpSpPr>
        <p:grpSpPr>
          <a:xfrm rot="0">
            <a:off x="666750" y="794037"/>
            <a:ext cx="6886575" cy="2571392"/>
            <a:chOff x="0" y="0"/>
            <a:chExt cx="9182100" cy="3428523"/>
          </a:xfrm>
        </p:grpSpPr>
        <p:sp>
          <p:nvSpPr>
            <p:cNvPr name="TextBox 5" id="5"/>
            <p:cNvSpPr txBox="true"/>
            <p:nvPr/>
          </p:nvSpPr>
          <p:spPr>
            <a:xfrm rot="0">
              <a:off x="0" y="-9525"/>
              <a:ext cx="9182100" cy="2718858"/>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Color Sorting Mechanisms</a:t>
              </a:r>
            </a:p>
          </p:txBody>
        </p:sp>
        <p:sp>
          <p:nvSpPr>
            <p:cNvPr name="TextBox 6" id="6"/>
            <p:cNvSpPr txBox="true"/>
            <p:nvPr/>
          </p:nvSpPr>
          <p:spPr>
            <a:xfrm rot="0">
              <a:off x="0" y="2799873"/>
              <a:ext cx="9182100" cy="628650"/>
            </a:xfrm>
            <a:prstGeom prst="rect">
              <a:avLst/>
            </a:prstGeom>
          </p:spPr>
          <p:txBody>
            <a:bodyPr anchor="t" rtlCol="false" tIns="0" lIns="0" bIns="0" rIns="0">
              <a:spAutoFit/>
            </a:bodyPr>
            <a:lstStyle/>
            <a:p>
              <a:pPr algn="l" marL="0" indent="0" lvl="0">
                <a:lnSpc>
                  <a:spcPts val="3300"/>
                </a:lnSpc>
              </a:pPr>
            </a:p>
          </p:txBody>
        </p:sp>
      </p:grpSp>
      <p:sp>
        <p:nvSpPr>
          <p:cNvPr name="TextBox 7" id="7"/>
          <p:cNvSpPr txBox="true"/>
          <p:nvPr/>
        </p:nvSpPr>
        <p:spPr>
          <a:xfrm rot="0">
            <a:off x="17432103"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16</a:t>
            </a:r>
          </a:p>
        </p:txBody>
      </p:sp>
      <p:sp>
        <p:nvSpPr>
          <p:cNvPr name="TextBox 8" id="8"/>
          <p:cNvSpPr txBox="true"/>
          <p:nvPr/>
        </p:nvSpPr>
        <p:spPr>
          <a:xfrm rot="0">
            <a:off x="666750" y="4207869"/>
            <a:ext cx="8176752" cy="2788880"/>
          </a:xfrm>
          <a:prstGeom prst="rect">
            <a:avLst/>
          </a:prstGeom>
        </p:spPr>
        <p:txBody>
          <a:bodyPr anchor="t" rtlCol="false" tIns="0" lIns="0" bIns="0" rIns="0">
            <a:spAutoFit/>
          </a:bodyPr>
          <a:lstStyle/>
          <a:p>
            <a:pPr algn="l" marL="614643" indent="-307322" lvl="1">
              <a:lnSpc>
                <a:spcPts val="3131"/>
              </a:lnSpc>
              <a:buFont typeface="Arial"/>
              <a:buChar char="•"/>
            </a:pPr>
            <a:r>
              <a:rPr lang="en-US" b="true" sz="2846" spc="-28">
                <a:solidFill>
                  <a:srgbClr val="000000"/>
                </a:solidFill>
                <a:latin typeface="Telegraf Bold"/>
                <a:ea typeface="Telegraf Bold"/>
                <a:cs typeface="Telegraf Bold"/>
                <a:sym typeface="Telegraf Bold"/>
              </a:rPr>
              <a:t>Each secondary conveyor has a color detection region.</a:t>
            </a:r>
          </a:p>
          <a:p>
            <a:pPr algn="l">
              <a:lnSpc>
                <a:spcPts val="3131"/>
              </a:lnSpc>
            </a:pPr>
          </a:p>
          <a:p>
            <a:pPr algn="l" marL="614643" indent="-307322" lvl="1">
              <a:lnSpc>
                <a:spcPts val="3131"/>
              </a:lnSpc>
              <a:buFont typeface="Arial"/>
              <a:buChar char="•"/>
            </a:pPr>
            <a:r>
              <a:rPr lang="en-US" b="true" sz="2846" spc="-28">
                <a:solidFill>
                  <a:srgbClr val="000000"/>
                </a:solidFill>
                <a:latin typeface="Telegraf Bold"/>
                <a:ea typeface="Telegraf Bold"/>
                <a:cs typeface="Telegraf Bold"/>
                <a:sym typeface="Telegraf Bold"/>
              </a:rPr>
              <a:t>Sensor compares material color to target RGB.</a:t>
            </a:r>
          </a:p>
          <a:p>
            <a:pPr algn="l">
              <a:lnSpc>
                <a:spcPts val="3131"/>
              </a:lnSpc>
            </a:pPr>
          </a:p>
          <a:p>
            <a:pPr algn="l" marL="614643" indent="-307322" lvl="1">
              <a:lnSpc>
                <a:spcPts val="3131"/>
              </a:lnSpc>
              <a:buFont typeface="Arial"/>
              <a:buChar char="•"/>
            </a:pPr>
            <a:r>
              <a:rPr lang="en-US" b="true" sz="2846" spc="-28">
                <a:solidFill>
                  <a:srgbClr val="000000"/>
                </a:solidFill>
                <a:latin typeface="Telegraf Bold"/>
                <a:ea typeface="Telegraf Bold"/>
                <a:cs typeface="Telegraf Bold"/>
                <a:sym typeface="Telegraf Bold"/>
              </a:rPr>
              <a:t>Cube pushed into corresponding bin.</a:t>
            </a:r>
          </a:p>
        </p:txBody>
      </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657225"/>
            <a:ext cx="6886575" cy="204152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Color Sorting Code</a:t>
            </a:r>
          </a:p>
        </p:txBody>
      </p:sp>
      <p:sp>
        <p:nvSpPr>
          <p:cNvPr name="TextBox 3" id="3"/>
          <p:cNvSpPr txBox="true"/>
          <p:nvPr/>
        </p:nvSpPr>
        <p:spPr>
          <a:xfrm rot="0">
            <a:off x="666750" y="3085742"/>
            <a:ext cx="16592550" cy="4629150"/>
          </a:xfrm>
          <a:prstGeom prst="rect">
            <a:avLst/>
          </a:prstGeom>
        </p:spPr>
        <p:txBody>
          <a:bodyPr anchor="t" rtlCol="false" tIns="0" lIns="0" bIns="0" rIns="0">
            <a:spAutoFit/>
          </a:bodyPr>
          <a:lstStyle/>
          <a:p>
            <a:pPr algn="l" marL="0" indent="0" lvl="0">
              <a:lnSpc>
                <a:spcPts val="3300"/>
              </a:lnSpc>
            </a:pPr>
            <a:r>
              <a:rPr lang="en-US" b="true" sz="3000" spc="-30">
                <a:solidFill>
                  <a:srgbClr val="000000"/>
                </a:solidFill>
                <a:latin typeface="Space Mono Bold"/>
                <a:ea typeface="Space Mono Bold"/>
                <a:cs typeface="Space Mono Bold"/>
                <a:sym typeface="Space Mono Bold"/>
              </a:rPr>
              <a:t>[Head</a:t>
            </a:r>
            <a:r>
              <a:rPr lang="en-US" b="true" sz="3000" spc="-30">
                <a:solidFill>
                  <a:srgbClr val="000000"/>
                </a:solidFill>
                <a:latin typeface="Space Mono Bold"/>
                <a:ea typeface="Space Mono Bold"/>
                <a:cs typeface="Space Mono Bold"/>
                <a:sym typeface="Space Mono Bold"/>
              </a:rPr>
              <a:t>er("Push Settings")]</a:t>
            </a:r>
          </a:p>
          <a:p>
            <a:pPr algn="l" marL="0" indent="0" lvl="0">
              <a:lnSpc>
                <a:spcPts val="3300"/>
              </a:lnSpc>
            </a:pPr>
            <a:r>
              <a:rPr lang="en-US" b="true" sz="3000" spc="-30">
                <a:solidFill>
                  <a:srgbClr val="000000"/>
                </a:solidFill>
                <a:latin typeface="Space Mono Bold"/>
                <a:ea typeface="Space Mono Bold"/>
                <a:cs typeface="Space Mono Bold"/>
                <a:sym typeface="Space Mono Bold"/>
              </a:rPr>
              <a:t>public float sidePushForce = 5f;</a:t>
            </a:r>
          </a:p>
          <a:p>
            <a:pPr algn="l" marL="0" indent="0" lvl="0">
              <a:lnSpc>
                <a:spcPts val="3300"/>
              </a:lnSpc>
            </a:pPr>
          </a:p>
          <a:p>
            <a:pPr algn="l" marL="0" indent="0" lvl="0">
              <a:lnSpc>
                <a:spcPts val="3300"/>
              </a:lnSpc>
            </a:pPr>
            <a:r>
              <a:rPr lang="en-US" b="true" sz="3000" spc="-30">
                <a:solidFill>
                  <a:srgbClr val="000000"/>
                </a:solidFill>
                <a:latin typeface="Space Mono Bold"/>
                <a:ea typeface="Space Mono Bold"/>
                <a:cs typeface="Space Mono Bold"/>
                <a:sym typeface="Space Mono Bold"/>
              </a:rPr>
              <a:t>[Header("Push Directions")]</a:t>
            </a:r>
          </a:p>
          <a:p>
            <a:pPr algn="l" marL="0" indent="0" lvl="0">
              <a:lnSpc>
                <a:spcPts val="3300"/>
              </a:lnSpc>
            </a:pPr>
            <a:r>
              <a:rPr lang="en-US" b="true" sz="3000" spc="-30">
                <a:solidFill>
                  <a:srgbClr val="000000"/>
                </a:solidFill>
                <a:latin typeface="Space Mono Bold"/>
                <a:ea typeface="Space Mono Bold"/>
                <a:cs typeface="Space Mono Bold"/>
                <a:sym typeface="Space Mono Bold"/>
              </a:rPr>
              <a:t>public Vector3 redPushDirection = new Vector3(-1f, -0.3f, 0f);</a:t>
            </a:r>
          </a:p>
          <a:p>
            <a:pPr algn="l" marL="0" indent="0" lvl="0">
              <a:lnSpc>
                <a:spcPts val="3300"/>
              </a:lnSpc>
            </a:pPr>
            <a:r>
              <a:rPr lang="en-US" b="true" sz="3000" spc="-30">
                <a:solidFill>
                  <a:srgbClr val="000000"/>
                </a:solidFill>
                <a:latin typeface="Space Mono Bold"/>
                <a:ea typeface="Space Mono Bold"/>
                <a:cs typeface="Space Mono Bold"/>
                <a:sym typeface="Space Mono Bold"/>
              </a:rPr>
              <a:t>public Vector3 bluePushDirection = new Vector3(1f, -0.3f, 0f);</a:t>
            </a:r>
          </a:p>
          <a:p>
            <a:pPr algn="l" marL="0" indent="0" lvl="0">
              <a:lnSpc>
                <a:spcPts val="3300"/>
              </a:lnSpc>
            </a:pPr>
          </a:p>
          <a:p>
            <a:pPr algn="l" marL="0" indent="0" lvl="0">
              <a:lnSpc>
                <a:spcPts val="3300"/>
              </a:lnSpc>
            </a:pPr>
            <a:r>
              <a:rPr lang="en-US" b="true" sz="3000" spc="-30">
                <a:solidFill>
                  <a:srgbClr val="778899"/>
                </a:solidFill>
                <a:latin typeface="Telegraf Bold"/>
                <a:ea typeface="Telegraf Bold"/>
                <a:cs typeface="Telegraf Bold"/>
                <a:sym typeface="Telegraf Bold"/>
              </a:rPr>
              <a:t>This script handles color-based sorting on the secondary conveyor.</a:t>
            </a:r>
          </a:p>
          <a:p>
            <a:pPr algn="l" marL="0" indent="0" lvl="0">
              <a:lnSpc>
                <a:spcPts val="3300"/>
              </a:lnSpc>
            </a:pPr>
            <a:r>
              <a:rPr lang="en-US" b="true" sz="3000" spc="-30">
                <a:solidFill>
                  <a:srgbClr val="778899"/>
                </a:solidFill>
                <a:latin typeface="Telegraf Bold"/>
                <a:ea typeface="Telegraf Bold"/>
                <a:cs typeface="Telegraf Bold"/>
                <a:sym typeface="Telegraf Bold"/>
              </a:rPr>
              <a:t> Red cubes are pushed to the left, blue cubes to the right.</a:t>
            </a:r>
          </a:p>
          <a:p>
            <a:pPr algn="l" marL="0" indent="0" lvl="0">
              <a:lnSpc>
                <a:spcPts val="3300"/>
              </a:lnSpc>
            </a:pPr>
            <a:r>
              <a:rPr lang="en-US" b="true" sz="3000" spc="-30">
                <a:solidFill>
                  <a:srgbClr val="778899"/>
                </a:solidFill>
                <a:latin typeface="Telegraf Bold"/>
                <a:ea typeface="Telegraf Bold"/>
                <a:cs typeface="Telegraf Bold"/>
                <a:sym typeface="Telegraf Bold"/>
              </a:rPr>
              <a:t> The downward component in each direction ensures smooth, natural motion with gravity.</a:t>
            </a:r>
          </a:p>
          <a:p>
            <a:pPr algn="l" marL="0" indent="0" lvl="0">
              <a:lnSpc>
                <a:spcPts val="3300"/>
              </a:lnSpc>
            </a:pPr>
          </a:p>
        </p:txBody>
      </p:sp>
      <p:sp>
        <p:nvSpPr>
          <p:cNvPr name="AutoShape 4" id="4"/>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5" id="5"/>
          <p:cNvSpPr txBox="true"/>
          <p:nvPr/>
        </p:nvSpPr>
        <p:spPr>
          <a:xfrm rot="0">
            <a:off x="17415597"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17</a:t>
            </a:r>
          </a:p>
        </p:txBody>
      </p:sp>
    </p:spTree>
  </p:cSld>
  <p:clrMapOvr>
    <a:masterClrMapping/>
  </p:clrMapOvr>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657225"/>
            <a:ext cx="6886575" cy="204152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Color Sorting Code</a:t>
            </a:r>
          </a:p>
        </p:txBody>
      </p:sp>
      <p:sp>
        <p:nvSpPr>
          <p:cNvPr name="TextBox 3" id="3"/>
          <p:cNvSpPr txBox="true"/>
          <p:nvPr/>
        </p:nvSpPr>
        <p:spPr>
          <a:xfrm rot="0">
            <a:off x="666750" y="3085742"/>
            <a:ext cx="16592550" cy="5467350"/>
          </a:xfrm>
          <a:prstGeom prst="rect">
            <a:avLst/>
          </a:prstGeom>
        </p:spPr>
        <p:txBody>
          <a:bodyPr anchor="t" rtlCol="false" tIns="0" lIns="0" bIns="0" rIns="0">
            <a:spAutoFit/>
          </a:bodyPr>
          <a:lstStyle/>
          <a:p>
            <a:pPr algn="l" marL="0" indent="0" lvl="0">
              <a:lnSpc>
                <a:spcPts val="3300"/>
              </a:lnSpc>
            </a:pPr>
            <a:r>
              <a:rPr lang="en-US" b="true" sz="3000" spc="-30">
                <a:solidFill>
                  <a:srgbClr val="000000"/>
                </a:solidFill>
                <a:latin typeface="Space Mono Bold"/>
                <a:ea typeface="Space Mono Bold"/>
                <a:cs typeface="Space Mono Bold"/>
                <a:sym typeface="Space Mono Bold"/>
              </a:rPr>
              <a:t>privat</a:t>
            </a:r>
            <a:r>
              <a:rPr lang="en-US" b="true" sz="3000" spc="-30">
                <a:solidFill>
                  <a:srgbClr val="000000"/>
                </a:solidFill>
                <a:latin typeface="Space Mono Bold"/>
                <a:ea typeface="Space Mono Bold"/>
                <a:cs typeface="Space Mono Bold"/>
                <a:sym typeface="Space Mono Bold"/>
              </a:rPr>
              <a:t>e void OnTriggerEnter(Collider other)</a:t>
            </a:r>
          </a:p>
          <a:p>
            <a:pPr algn="l" marL="0" indent="0" lvl="0">
              <a:lnSpc>
                <a:spcPts val="3300"/>
              </a:lnSpc>
            </a:pPr>
            <a:r>
              <a:rPr lang="en-US" b="true" sz="3000" spc="-30">
                <a:solidFill>
                  <a:srgbClr val="000000"/>
                </a:solidFill>
                <a:latin typeface="Space Mono Bold"/>
                <a:ea typeface="Space Mono Bold"/>
                <a:cs typeface="Space Mono Bold"/>
                <a:sym typeface="Space Mono Bold"/>
              </a:rPr>
              <a:t>{</a:t>
            </a:r>
          </a:p>
          <a:p>
            <a:pPr algn="l" marL="0" indent="0" lvl="0">
              <a:lnSpc>
                <a:spcPts val="3300"/>
              </a:lnSpc>
            </a:pPr>
            <a:r>
              <a:rPr lang="en-US" b="true" sz="3000" spc="-30">
                <a:solidFill>
                  <a:srgbClr val="000000"/>
                </a:solidFill>
                <a:latin typeface="Space Mono Bold"/>
                <a:ea typeface="Space Mono Bold"/>
                <a:cs typeface="Space Mono Bold"/>
                <a:sym typeface="Space Mono Bold"/>
              </a:rPr>
              <a:t>    if (other.CompareTag("Block"))</a:t>
            </a:r>
          </a:p>
          <a:p>
            <a:pPr algn="l" marL="0" indent="0" lvl="0">
              <a:lnSpc>
                <a:spcPts val="3300"/>
              </a:lnSpc>
            </a:pPr>
            <a:r>
              <a:rPr lang="en-US" b="true" sz="3000" spc="-30">
                <a:solidFill>
                  <a:srgbClr val="000000"/>
                </a:solidFill>
                <a:latin typeface="Space Mono Bold"/>
                <a:ea typeface="Space Mono Bold"/>
                <a:cs typeface="Space Mono Bold"/>
                <a:sym typeface="Space Mono Bold"/>
              </a:rPr>
              <a:t>    {</a:t>
            </a:r>
          </a:p>
          <a:p>
            <a:pPr algn="l" marL="0" indent="0" lvl="0">
              <a:lnSpc>
                <a:spcPts val="3300"/>
              </a:lnSpc>
            </a:pPr>
            <a:r>
              <a:rPr lang="en-US" b="true" sz="3000" spc="-30">
                <a:solidFill>
                  <a:srgbClr val="000000"/>
                </a:solidFill>
                <a:latin typeface="Space Mono Bold"/>
                <a:ea typeface="Space Mono Bold"/>
                <a:cs typeface="Space Mono Bold"/>
                <a:sym typeface="Space Mono Bold"/>
              </a:rPr>
              <a:t>        Renderer rend = other.GetComponent&lt;Renderer&gt;();</a:t>
            </a:r>
          </a:p>
          <a:p>
            <a:pPr algn="l" marL="0" indent="0" lvl="0">
              <a:lnSpc>
                <a:spcPts val="3300"/>
              </a:lnSpc>
            </a:pPr>
            <a:r>
              <a:rPr lang="en-US" b="true" sz="3000" spc="-30">
                <a:solidFill>
                  <a:srgbClr val="000000"/>
                </a:solidFill>
                <a:latin typeface="Space Mono Bold"/>
                <a:ea typeface="Space Mono Bold"/>
                <a:cs typeface="Space Mono Bold"/>
                <a:sym typeface="Space Mono Bold"/>
              </a:rPr>
              <a:t>        Rigidbody rb = other.GetComponent&lt;Rigidbody&gt;();</a:t>
            </a:r>
          </a:p>
          <a:p>
            <a:pPr algn="l" marL="0" indent="0" lvl="0">
              <a:lnSpc>
                <a:spcPts val="3300"/>
              </a:lnSpc>
            </a:pPr>
            <a:r>
              <a:rPr lang="en-US" b="true" sz="3000" spc="-30">
                <a:solidFill>
                  <a:srgbClr val="000000"/>
                </a:solidFill>
                <a:latin typeface="Space Mono Bold"/>
                <a:ea typeface="Space Mono Bold"/>
                <a:cs typeface="Space Mono Bold"/>
                <a:sym typeface="Space Mono Bold"/>
              </a:rPr>
              <a:t>        if (!rb || !rend) return;</a:t>
            </a:r>
          </a:p>
          <a:p>
            <a:pPr algn="l" marL="0" indent="0" lvl="0">
              <a:lnSpc>
                <a:spcPts val="3300"/>
              </a:lnSpc>
            </a:pPr>
          </a:p>
          <a:p>
            <a:pPr algn="l" marL="0" indent="0" lvl="0">
              <a:lnSpc>
                <a:spcPts val="3300"/>
              </a:lnSpc>
            </a:pPr>
            <a:r>
              <a:rPr lang="en-US" b="true" sz="3000" spc="-30">
                <a:solidFill>
                  <a:srgbClr val="000000"/>
                </a:solidFill>
                <a:latin typeface="Space Mono Bold"/>
                <a:ea typeface="Space Mono Bold"/>
                <a:cs typeface="Space Mono Bold"/>
                <a:sym typeface="Space Mono Bold"/>
              </a:rPr>
              <a:t>        Color cubeColor = rend.material.color;</a:t>
            </a:r>
          </a:p>
          <a:p>
            <a:pPr algn="l" marL="0" indent="0" lvl="0">
              <a:lnSpc>
                <a:spcPts val="3300"/>
              </a:lnSpc>
            </a:pPr>
          </a:p>
          <a:p>
            <a:pPr algn="l" marL="0" indent="0" lvl="0">
              <a:lnSpc>
                <a:spcPts val="3300"/>
              </a:lnSpc>
            </a:pPr>
            <a:r>
              <a:rPr lang="en-US" b="true" sz="3000" spc="-30">
                <a:solidFill>
                  <a:srgbClr val="778899"/>
                </a:solidFill>
                <a:latin typeface="Telegraf Bold"/>
                <a:ea typeface="Telegraf Bold"/>
                <a:cs typeface="Telegraf Bold"/>
                <a:sym typeface="Telegraf Bold"/>
              </a:rPr>
              <a:t>The trigger detects when a cube enters the sorting zone.</a:t>
            </a:r>
          </a:p>
          <a:p>
            <a:pPr algn="l" marL="0" indent="0" lvl="0">
              <a:lnSpc>
                <a:spcPts val="3300"/>
              </a:lnSpc>
            </a:pPr>
            <a:r>
              <a:rPr lang="en-US" b="true" sz="3000" spc="-30">
                <a:solidFill>
                  <a:srgbClr val="778899"/>
                </a:solidFill>
                <a:latin typeface="Telegraf Bold"/>
                <a:ea typeface="Telegraf Bold"/>
                <a:cs typeface="Telegraf Bold"/>
                <a:sym typeface="Telegraf Bold"/>
              </a:rPr>
              <a:t> It fetches the cube’s Renderer (for color) and Rigidbody (for physics).</a:t>
            </a:r>
          </a:p>
          <a:p>
            <a:pPr algn="l" marL="0" indent="0" lvl="0">
              <a:lnSpc>
                <a:spcPts val="3300"/>
              </a:lnSpc>
            </a:pPr>
            <a:r>
              <a:rPr lang="en-US" b="true" sz="3000" spc="-30">
                <a:solidFill>
                  <a:srgbClr val="778899"/>
                </a:solidFill>
                <a:latin typeface="Telegraf Bold"/>
                <a:ea typeface="Telegraf Bold"/>
                <a:cs typeface="Telegraf Bold"/>
                <a:sym typeface="Telegraf Bold"/>
              </a:rPr>
              <a:t> This allows the system to apply realistic forces based on color recognition.</a:t>
            </a:r>
          </a:p>
        </p:txBody>
      </p:sp>
      <p:sp>
        <p:nvSpPr>
          <p:cNvPr name="AutoShape 4" id="4"/>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5" id="5"/>
          <p:cNvSpPr txBox="true"/>
          <p:nvPr/>
        </p:nvSpPr>
        <p:spPr>
          <a:xfrm rot="0">
            <a:off x="17415597"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18</a:t>
            </a:r>
          </a:p>
        </p:txBody>
      </p:sp>
    </p:spTree>
  </p:cSld>
  <p:clrMapOvr>
    <a:masterClrMapping/>
  </p:clrMapOvr>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657225"/>
            <a:ext cx="6886575" cy="204152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Color Sorting Code</a:t>
            </a:r>
          </a:p>
        </p:txBody>
      </p:sp>
      <p:sp>
        <p:nvSpPr>
          <p:cNvPr name="TextBox 3" id="3"/>
          <p:cNvSpPr txBox="true"/>
          <p:nvPr/>
        </p:nvSpPr>
        <p:spPr>
          <a:xfrm rot="0">
            <a:off x="666750" y="3085742"/>
            <a:ext cx="16592550" cy="4210050"/>
          </a:xfrm>
          <a:prstGeom prst="rect">
            <a:avLst/>
          </a:prstGeom>
        </p:spPr>
        <p:txBody>
          <a:bodyPr anchor="t" rtlCol="false" tIns="0" lIns="0" bIns="0" rIns="0">
            <a:spAutoFit/>
          </a:bodyPr>
          <a:lstStyle/>
          <a:p>
            <a:pPr algn="l" marL="0" indent="0" lvl="0">
              <a:lnSpc>
                <a:spcPts val="3300"/>
              </a:lnSpc>
            </a:pPr>
            <a:r>
              <a:rPr lang="en-US" b="true" sz="3000" spc="-30">
                <a:solidFill>
                  <a:srgbClr val="000000"/>
                </a:solidFill>
                <a:latin typeface="Space Mono Bold"/>
                <a:ea typeface="Space Mono Bold"/>
                <a:cs typeface="Space Mono Bold"/>
                <a:sym typeface="Space Mono Bold"/>
              </a:rPr>
              <a:t>if</a:t>
            </a:r>
            <a:r>
              <a:rPr lang="en-US" b="true" sz="3000" spc="-30">
                <a:solidFill>
                  <a:srgbClr val="000000"/>
                </a:solidFill>
                <a:latin typeface="Space Mono Bold"/>
                <a:ea typeface="Space Mono Bold"/>
                <a:cs typeface="Space Mono Bold"/>
                <a:sym typeface="Space Mono Bold"/>
              </a:rPr>
              <a:t> (cubeColor == Color.red)</a:t>
            </a:r>
          </a:p>
          <a:p>
            <a:pPr algn="l" marL="0" indent="0" lvl="0">
              <a:lnSpc>
                <a:spcPts val="3300"/>
              </a:lnSpc>
            </a:pPr>
            <a:r>
              <a:rPr lang="en-US" b="true" sz="3000" spc="-30">
                <a:solidFill>
                  <a:srgbClr val="000000"/>
                </a:solidFill>
                <a:latin typeface="Space Mono Bold"/>
                <a:ea typeface="Space Mono Bold"/>
                <a:cs typeface="Space Mono Bold"/>
                <a:sym typeface="Space Mono Bold"/>
              </a:rPr>
              <a:t>    direction = redPushDirection.normalized;</a:t>
            </a:r>
          </a:p>
          <a:p>
            <a:pPr algn="l" marL="0" indent="0" lvl="0">
              <a:lnSpc>
                <a:spcPts val="3300"/>
              </a:lnSpc>
            </a:pPr>
            <a:r>
              <a:rPr lang="en-US" b="true" sz="3000" spc="-30">
                <a:solidFill>
                  <a:srgbClr val="000000"/>
                </a:solidFill>
                <a:latin typeface="Space Mono Bold"/>
                <a:ea typeface="Space Mono Bold"/>
                <a:cs typeface="Space Mono Bold"/>
                <a:sym typeface="Space Mono Bold"/>
              </a:rPr>
              <a:t>else if (cubeColor == Color.blue)</a:t>
            </a:r>
          </a:p>
          <a:p>
            <a:pPr algn="l" marL="0" indent="0" lvl="0">
              <a:lnSpc>
                <a:spcPts val="3300"/>
              </a:lnSpc>
            </a:pPr>
            <a:r>
              <a:rPr lang="en-US" b="true" sz="3000" spc="-30">
                <a:solidFill>
                  <a:srgbClr val="000000"/>
                </a:solidFill>
                <a:latin typeface="Space Mono Bold"/>
                <a:ea typeface="Space Mono Bold"/>
                <a:cs typeface="Space Mono Bold"/>
                <a:sym typeface="Space Mono Bold"/>
              </a:rPr>
              <a:t>    direction = bluePushDirection.normalized;</a:t>
            </a:r>
          </a:p>
          <a:p>
            <a:pPr algn="l" marL="0" indent="0" lvl="0">
              <a:lnSpc>
                <a:spcPts val="3300"/>
              </a:lnSpc>
            </a:pPr>
          </a:p>
          <a:p>
            <a:pPr algn="l" marL="0" indent="0" lvl="0">
              <a:lnSpc>
                <a:spcPts val="3300"/>
              </a:lnSpc>
            </a:pPr>
            <a:r>
              <a:rPr lang="en-US" b="true" sz="3000" spc="-30">
                <a:solidFill>
                  <a:srgbClr val="000000"/>
                </a:solidFill>
                <a:latin typeface="Space Mono Bold"/>
                <a:ea typeface="Space Mono Bold"/>
                <a:cs typeface="Space Mono Bold"/>
                <a:sym typeface="Space Mono Bold"/>
              </a:rPr>
              <a:t>rb.AddForce(direction * sidePushForce, ForceMode.Impulse);</a:t>
            </a:r>
          </a:p>
          <a:p>
            <a:pPr algn="l" marL="0" indent="0" lvl="0">
              <a:lnSpc>
                <a:spcPts val="3300"/>
              </a:lnSpc>
            </a:pPr>
          </a:p>
          <a:p>
            <a:pPr algn="l" marL="0" indent="0" lvl="0">
              <a:lnSpc>
                <a:spcPts val="3300"/>
              </a:lnSpc>
            </a:pPr>
            <a:r>
              <a:rPr lang="en-US" b="true" sz="3000" spc="-30">
                <a:solidFill>
                  <a:srgbClr val="778899"/>
                </a:solidFill>
                <a:latin typeface="Telegraf Bold"/>
                <a:ea typeface="Telegraf Bold"/>
                <a:cs typeface="Telegraf Bold"/>
                <a:sym typeface="Telegraf Bold"/>
              </a:rPr>
              <a:t>Depending on the detected color, the cube is pushed in the corresponding direction.</a:t>
            </a:r>
          </a:p>
          <a:p>
            <a:pPr algn="l" marL="0" indent="0" lvl="0">
              <a:lnSpc>
                <a:spcPts val="3300"/>
              </a:lnSpc>
            </a:pPr>
            <a:r>
              <a:rPr lang="en-US" b="true" sz="3000" spc="-30">
                <a:solidFill>
                  <a:srgbClr val="778899"/>
                </a:solidFill>
                <a:latin typeface="Telegraf Bold"/>
                <a:ea typeface="Telegraf Bold"/>
                <a:cs typeface="Telegraf Bold"/>
                <a:sym typeface="Telegraf Bold"/>
              </a:rPr>
              <a:t> The impulse force gives a quick, realistic push — enabling accurate color-based separation on conveyors.</a:t>
            </a:r>
          </a:p>
        </p:txBody>
      </p:sp>
      <p:sp>
        <p:nvSpPr>
          <p:cNvPr name="AutoShape 4" id="4"/>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5" id="5"/>
          <p:cNvSpPr txBox="true"/>
          <p:nvPr/>
        </p:nvSpPr>
        <p:spPr>
          <a:xfrm rot="0">
            <a:off x="17415597"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19</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2639675" cy="1774349"/>
            <a:chOff x="0" y="0"/>
            <a:chExt cx="16852900" cy="2365799"/>
          </a:xfrm>
        </p:grpSpPr>
        <p:sp>
          <p:nvSpPr>
            <p:cNvPr name="TextBox 3" id="3"/>
            <p:cNvSpPr txBox="true"/>
            <p:nvPr/>
          </p:nvSpPr>
          <p:spPr>
            <a:xfrm rot="0">
              <a:off x="0" y="-19050"/>
              <a:ext cx="16852900" cy="1432984"/>
            </a:xfrm>
            <a:prstGeom prst="rect">
              <a:avLst/>
            </a:prstGeom>
          </p:spPr>
          <p:txBody>
            <a:bodyPr anchor="t" rtlCol="false" tIns="0" lIns="0" bIns="0" rIns="0">
              <a:spAutoFit/>
            </a:bodyPr>
            <a:lstStyle/>
            <a:p>
              <a:pPr algn="l" marL="0" indent="0" lvl="0">
                <a:lnSpc>
                  <a:spcPts val="7700"/>
                </a:lnSpc>
              </a:pPr>
              <a:r>
                <a:rPr lang="en-US" b="true" sz="7000" spc="-70">
                  <a:solidFill>
                    <a:srgbClr val="5A7D9A"/>
                  </a:solidFill>
                  <a:latin typeface="Telegraf Bold"/>
                  <a:ea typeface="Telegraf Bold"/>
                  <a:cs typeface="Telegraf Bold"/>
                  <a:sym typeface="Telegraf Bold"/>
                </a:rPr>
                <a:t>Objective</a:t>
              </a:r>
            </a:p>
          </p:txBody>
        </p:sp>
        <p:sp>
          <p:nvSpPr>
            <p:cNvPr name="TextBox 4" id="4"/>
            <p:cNvSpPr txBox="true"/>
            <p:nvPr/>
          </p:nvSpPr>
          <p:spPr>
            <a:xfrm rot="0">
              <a:off x="0" y="1760009"/>
              <a:ext cx="16852900" cy="605790"/>
            </a:xfrm>
            <a:prstGeom prst="rect">
              <a:avLst/>
            </a:prstGeom>
          </p:spPr>
          <p:txBody>
            <a:bodyPr anchor="t" rtlCol="false" tIns="0" lIns="0" bIns="0" rIns="0">
              <a:spAutoFit/>
            </a:bodyPr>
            <a:lstStyle/>
            <a:p>
              <a:pPr algn="l" marL="0" indent="0" lvl="0">
                <a:lnSpc>
                  <a:spcPts val="3258"/>
                </a:lnSpc>
              </a:pPr>
            </a:p>
          </p:txBody>
        </p:sp>
      </p:grpSp>
      <p:grpSp>
        <p:nvGrpSpPr>
          <p:cNvPr name="Group 5" id="5"/>
          <p:cNvGrpSpPr/>
          <p:nvPr/>
        </p:nvGrpSpPr>
        <p:grpSpPr>
          <a:xfrm rot="0">
            <a:off x="15049500" y="0"/>
            <a:ext cx="3238500" cy="10287000"/>
            <a:chOff x="0" y="0"/>
            <a:chExt cx="852938" cy="2709333"/>
          </a:xfrm>
        </p:grpSpPr>
        <p:sp>
          <p:nvSpPr>
            <p:cNvPr name="Freeform 6" id="6"/>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7" id="7"/>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8" id="8"/>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9" id="9"/>
          <p:cNvSpPr txBox="true"/>
          <p:nvPr/>
        </p:nvSpPr>
        <p:spPr>
          <a:xfrm rot="0">
            <a:off x="17406193"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2</a:t>
            </a:r>
          </a:p>
        </p:txBody>
      </p:sp>
      <p:sp>
        <p:nvSpPr>
          <p:cNvPr name="TextBox 10" id="10"/>
          <p:cNvSpPr txBox="true"/>
          <p:nvPr/>
        </p:nvSpPr>
        <p:spPr>
          <a:xfrm rot="0">
            <a:off x="666750" y="2990850"/>
            <a:ext cx="12430125" cy="3829050"/>
          </a:xfrm>
          <a:prstGeom prst="rect">
            <a:avLst/>
          </a:prstGeom>
        </p:spPr>
        <p:txBody>
          <a:bodyPr anchor="t" rtlCol="false" tIns="0" lIns="0" bIns="0" rIns="0">
            <a:spAutoFit/>
          </a:bodyPr>
          <a:lstStyle/>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Simulate automated sorting using Unity 3D.</a:t>
            </a:r>
          </a:p>
          <a:p>
            <a:pPr algn="l">
              <a:lnSpc>
                <a:spcPts val="3300"/>
              </a:lnSpc>
            </a:pPr>
          </a:p>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Implement realistic motion via Rigidbody physics.</a:t>
            </a:r>
          </a:p>
          <a:p>
            <a:pPr algn="l">
              <a:lnSpc>
                <a:spcPts val="3300"/>
              </a:lnSpc>
            </a:pPr>
          </a:p>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Add size and color detection logic.</a:t>
            </a:r>
          </a:p>
          <a:p>
            <a:pPr algn="l">
              <a:lnSpc>
                <a:spcPts val="3300"/>
              </a:lnSpc>
            </a:pPr>
          </a:p>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Visualize through AR/VR for immersive analysis.</a:t>
            </a:r>
          </a:p>
          <a:p>
            <a:pPr algn="l">
              <a:lnSpc>
                <a:spcPts val="3300"/>
              </a:lnSpc>
            </a:pPr>
          </a:p>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Demonstrate how Unity can act as an industrial prototyping tool.</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66750" y="683081"/>
            <a:ext cx="12639675" cy="1774349"/>
            <a:chOff x="0" y="0"/>
            <a:chExt cx="16852900" cy="2365799"/>
          </a:xfrm>
        </p:grpSpPr>
        <p:sp>
          <p:nvSpPr>
            <p:cNvPr name="TextBox 3" id="3"/>
            <p:cNvSpPr txBox="true"/>
            <p:nvPr/>
          </p:nvSpPr>
          <p:spPr>
            <a:xfrm rot="0">
              <a:off x="0" y="-19050"/>
              <a:ext cx="16852900" cy="1432984"/>
            </a:xfrm>
            <a:prstGeom prst="rect">
              <a:avLst/>
            </a:prstGeom>
          </p:spPr>
          <p:txBody>
            <a:bodyPr anchor="t" rtlCol="false" tIns="0" lIns="0" bIns="0" rIns="0">
              <a:spAutoFit/>
            </a:bodyPr>
            <a:lstStyle/>
            <a:p>
              <a:pPr algn="l" marL="0" indent="0" lvl="0">
                <a:lnSpc>
                  <a:spcPts val="7700"/>
                </a:lnSpc>
              </a:pPr>
              <a:r>
                <a:rPr lang="en-US" b="true" sz="7000" spc="-70">
                  <a:solidFill>
                    <a:srgbClr val="5A7D9A"/>
                  </a:solidFill>
                  <a:latin typeface="Telegraf Bold"/>
                  <a:ea typeface="Telegraf Bold"/>
                  <a:cs typeface="Telegraf Bold"/>
                  <a:sym typeface="Telegraf Bold"/>
                </a:rPr>
                <a:t>Conclusion</a:t>
              </a:r>
            </a:p>
          </p:txBody>
        </p:sp>
        <p:sp>
          <p:nvSpPr>
            <p:cNvPr name="TextBox 4" id="4"/>
            <p:cNvSpPr txBox="true"/>
            <p:nvPr/>
          </p:nvSpPr>
          <p:spPr>
            <a:xfrm rot="0">
              <a:off x="0" y="1760009"/>
              <a:ext cx="16852900" cy="605790"/>
            </a:xfrm>
            <a:prstGeom prst="rect">
              <a:avLst/>
            </a:prstGeom>
          </p:spPr>
          <p:txBody>
            <a:bodyPr anchor="t" rtlCol="false" tIns="0" lIns="0" bIns="0" rIns="0">
              <a:spAutoFit/>
            </a:bodyPr>
            <a:lstStyle/>
            <a:p>
              <a:pPr algn="l" marL="0" indent="0" lvl="0">
                <a:lnSpc>
                  <a:spcPts val="3258"/>
                </a:lnSpc>
              </a:pPr>
              <a:r>
                <a:rPr lang="en-US" b="true" sz="2962" spc="-29">
                  <a:solidFill>
                    <a:srgbClr val="778899"/>
                  </a:solidFill>
                  <a:latin typeface="Telegraf Bold"/>
                  <a:ea typeface="Telegraf Bold"/>
                  <a:cs typeface="Telegraf Bold"/>
                  <a:sym typeface="Telegraf Bold"/>
                </a:rPr>
                <a:t>Key findings and project insights</a:t>
              </a:r>
            </a:p>
          </p:txBody>
        </p:sp>
      </p:grpSp>
      <p:grpSp>
        <p:nvGrpSpPr>
          <p:cNvPr name="Group 5" id="5"/>
          <p:cNvGrpSpPr/>
          <p:nvPr/>
        </p:nvGrpSpPr>
        <p:grpSpPr>
          <a:xfrm rot="0">
            <a:off x="15049500" y="0"/>
            <a:ext cx="3238500" cy="10287000"/>
            <a:chOff x="0" y="0"/>
            <a:chExt cx="852938" cy="2709333"/>
          </a:xfrm>
        </p:grpSpPr>
        <p:sp>
          <p:nvSpPr>
            <p:cNvPr name="Freeform 6" id="6"/>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7" id="7"/>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8" id="8"/>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9" id="9"/>
          <p:cNvSpPr txBox="true"/>
          <p:nvPr/>
        </p:nvSpPr>
        <p:spPr>
          <a:xfrm rot="0">
            <a:off x="17406193"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20</a:t>
            </a:r>
          </a:p>
        </p:txBody>
      </p:sp>
      <p:sp>
        <p:nvSpPr>
          <p:cNvPr name="TextBox 10" id="10"/>
          <p:cNvSpPr txBox="true"/>
          <p:nvPr/>
        </p:nvSpPr>
        <p:spPr>
          <a:xfrm rot="0">
            <a:off x="666750" y="3163570"/>
            <a:ext cx="13973175" cy="5512435"/>
          </a:xfrm>
          <a:prstGeom prst="rect">
            <a:avLst/>
          </a:prstGeom>
        </p:spPr>
        <p:txBody>
          <a:bodyPr anchor="t" rtlCol="false" tIns="0" lIns="0" bIns="0" rIns="0">
            <a:spAutoFit/>
          </a:bodyPr>
          <a:lstStyle/>
          <a:p>
            <a:pPr algn="l" marL="604519" indent="-302260" lvl="1">
              <a:lnSpc>
                <a:spcPts val="3079"/>
              </a:lnSpc>
              <a:buFont typeface="Arial"/>
              <a:buChar char="•"/>
            </a:pPr>
            <a:r>
              <a:rPr lang="en-US" b="true" sz="2799" spc="-27">
                <a:solidFill>
                  <a:srgbClr val="000000"/>
                </a:solidFill>
                <a:latin typeface="Telegraf Bold"/>
                <a:ea typeface="Telegraf Bold"/>
                <a:cs typeface="Telegraf Bold"/>
                <a:sym typeface="Telegraf Bold"/>
              </a:rPr>
              <a:t>Successfully implemented a dual-stage sorting system using Unity’s built-in physics and trigger mechanisms.</a:t>
            </a:r>
          </a:p>
          <a:p>
            <a:pPr algn="l">
              <a:lnSpc>
                <a:spcPts val="3079"/>
              </a:lnSpc>
            </a:pPr>
          </a:p>
          <a:p>
            <a:pPr algn="l" marL="604519" indent="-302260" lvl="1">
              <a:lnSpc>
                <a:spcPts val="3079"/>
              </a:lnSpc>
              <a:buFont typeface="Arial"/>
              <a:buChar char="•"/>
            </a:pPr>
            <a:r>
              <a:rPr lang="en-US" b="true" sz="2799" spc="-27">
                <a:solidFill>
                  <a:srgbClr val="000000"/>
                </a:solidFill>
                <a:latin typeface="Telegraf Bold"/>
                <a:ea typeface="Telegraf Bold"/>
                <a:cs typeface="Telegraf Bold"/>
                <a:sym typeface="Telegraf Bold"/>
              </a:rPr>
              <a:t>AR/VR visualization effectively demonstrated real-time manufacturing processes for training and analysis.</a:t>
            </a:r>
          </a:p>
          <a:p>
            <a:pPr algn="l">
              <a:lnSpc>
                <a:spcPts val="3079"/>
              </a:lnSpc>
            </a:pPr>
          </a:p>
          <a:p>
            <a:pPr algn="l" marL="604519" indent="-302260" lvl="1">
              <a:lnSpc>
                <a:spcPts val="3079"/>
              </a:lnSpc>
              <a:buFont typeface="Arial"/>
              <a:buChar char="•"/>
            </a:pPr>
            <a:r>
              <a:rPr lang="en-US" b="true" sz="2799" spc="-27">
                <a:solidFill>
                  <a:srgbClr val="000000"/>
                </a:solidFill>
                <a:latin typeface="Telegraf Bold"/>
                <a:ea typeface="Telegraf Bold"/>
                <a:cs typeface="Telegraf Bold"/>
                <a:sym typeface="Telegraf Bold"/>
              </a:rPr>
              <a:t>The project offered valuable insights into automation principles, sensor integration, and motion control logic.</a:t>
            </a:r>
          </a:p>
          <a:p>
            <a:pPr algn="l">
              <a:lnSpc>
                <a:spcPts val="3079"/>
              </a:lnSpc>
            </a:pPr>
          </a:p>
          <a:p>
            <a:pPr algn="l" marL="604519" indent="-302260" lvl="1">
              <a:lnSpc>
                <a:spcPts val="3079"/>
              </a:lnSpc>
              <a:buFont typeface="Arial"/>
              <a:buChar char="•"/>
            </a:pPr>
            <a:r>
              <a:rPr lang="en-US" b="true" sz="2799" spc="-27">
                <a:solidFill>
                  <a:srgbClr val="000000"/>
                </a:solidFill>
                <a:latin typeface="Telegraf Bold"/>
                <a:ea typeface="Telegraf Bold"/>
                <a:cs typeface="Telegraf Bold"/>
                <a:sym typeface="Telegraf Bold"/>
              </a:rPr>
              <a:t>Validated Unity 3D as a reliable virtual prototyping platform for simulating industrial automation systems.</a:t>
            </a:r>
          </a:p>
          <a:p>
            <a:pPr algn="l">
              <a:lnSpc>
                <a:spcPts val="3079"/>
              </a:lnSpc>
            </a:pPr>
          </a:p>
          <a:p>
            <a:pPr algn="l" marL="604519" indent="-302260" lvl="1">
              <a:lnSpc>
                <a:spcPts val="3079"/>
              </a:lnSpc>
              <a:buFont typeface="Arial"/>
              <a:buChar char="•"/>
            </a:pPr>
            <a:r>
              <a:rPr lang="en-US" b="true" sz="2799" spc="-27">
                <a:solidFill>
                  <a:srgbClr val="000000"/>
                </a:solidFill>
                <a:latin typeface="Telegraf Bold"/>
                <a:ea typeface="Telegraf Bold"/>
                <a:cs typeface="Telegraf Bold"/>
                <a:sym typeface="Telegraf Bold"/>
              </a:rPr>
              <a:t>Overall, the system highlights the potential of digital simulation tools in improving design, efficiency, and learning in modern manufacturing.</a:t>
            </a:r>
          </a:p>
        </p:txBody>
      </p:sp>
    </p:spTree>
  </p:cSld>
  <p:clrMapOvr>
    <a:masterClrMapping/>
  </p:clrMapOvr>
</p:sld>
</file>

<file path=ppt/slides/slide2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66750" y="683081"/>
            <a:ext cx="12639675" cy="1774349"/>
            <a:chOff x="0" y="0"/>
            <a:chExt cx="16852900" cy="2365799"/>
          </a:xfrm>
        </p:grpSpPr>
        <p:sp>
          <p:nvSpPr>
            <p:cNvPr name="TextBox 3" id="3"/>
            <p:cNvSpPr txBox="true"/>
            <p:nvPr/>
          </p:nvSpPr>
          <p:spPr>
            <a:xfrm rot="0">
              <a:off x="0" y="-19050"/>
              <a:ext cx="16852900" cy="1432984"/>
            </a:xfrm>
            <a:prstGeom prst="rect">
              <a:avLst/>
            </a:prstGeom>
          </p:spPr>
          <p:txBody>
            <a:bodyPr anchor="t" rtlCol="false" tIns="0" lIns="0" bIns="0" rIns="0">
              <a:spAutoFit/>
            </a:bodyPr>
            <a:lstStyle/>
            <a:p>
              <a:pPr algn="l" marL="0" indent="0" lvl="0">
                <a:lnSpc>
                  <a:spcPts val="7700"/>
                </a:lnSpc>
              </a:pPr>
              <a:r>
                <a:rPr lang="en-US" b="true" sz="7000" spc="-70">
                  <a:solidFill>
                    <a:srgbClr val="5A7D9A"/>
                  </a:solidFill>
                  <a:latin typeface="Telegraf Bold"/>
                  <a:ea typeface="Telegraf Bold"/>
                  <a:cs typeface="Telegraf Bold"/>
                  <a:sym typeface="Telegraf Bold"/>
                </a:rPr>
                <a:t>Future Developments</a:t>
              </a:r>
            </a:p>
          </p:txBody>
        </p:sp>
        <p:sp>
          <p:nvSpPr>
            <p:cNvPr name="TextBox 4" id="4"/>
            <p:cNvSpPr txBox="true"/>
            <p:nvPr/>
          </p:nvSpPr>
          <p:spPr>
            <a:xfrm rot="0">
              <a:off x="0" y="1760009"/>
              <a:ext cx="16852900" cy="605790"/>
            </a:xfrm>
            <a:prstGeom prst="rect">
              <a:avLst/>
            </a:prstGeom>
          </p:spPr>
          <p:txBody>
            <a:bodyPr anchor="t" rtlCol="false" tIns="0" lIns="0" bIns="0" rIns="0">
              <a:spAutoFit/>
            </a:bodyPr>
            <a:lstStyle/>
            <a:p>
              <a:pPr algn="l" marL="0" indent="0" lvl="0">
                <a:lnSpc>
                  <a:spcPts val="3258"/>
                </a:lnSpc>
              </a:pPr>
              <a:r>
                <a:rPr lang="en-US" b="true" sz="2962" spc="-29">
                  <a:solidFill>
                    <a:srgbClr val="778899"/>
                  </a:solidFill>
                  <a:latin typeface="Telegraf Bold"/>
                  <a:ea typeface="Telegraf Bold"/>
                  <a:cs typeface="Telegraf Bold"/>
                  <a:sym typeface="Telegraf Bold"/>
                </a:rPr>
                <a:t>Exploring enhancements for conveyor sorting system</a:t>
              </a:r>
            </a:p>
          </p:txBody>
        </p:sp>
      </p:grpSp>
      <p:grpSp>
        <p:nvGrpSpPr>
          <p:cNvPr name="Group 5" id="5"/>
          <p:cNvGrpSpPr/>
          <p:nvPr/>
        </p:nvGrpSpPr>
        <p:grpSpPr>
          <a:xfrm rot="0">
            <a:off x="15049500" y="0"/>
            <a:ext cx="3238500" cy="10287000"/>
            <a:chOff x="0" y="0"/>
            <a:chExt cx="852938" cy="2709333"/>
          </a:xfrm>
        </p:grpSpPr>
        <p:sp>
          <p:nvSpPr>
            <p:cNvPr name="Freeform 6" id="6"/>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7" id="7"/>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8" id="8"/>
          <p:cNvSpPr/>
          <p:nvPr/>
        </p:nvSpPr>
        <p:spPr>
          <a:xfrm>
            <a:off x="1028700" y="9709779"/>
            <a:ext cx="16954500" cy="0"/>
          </a:xfrm>
          <a:prstGeom prst="line">
            <a:avLst/>
          </a:prstGeom>
          <a:ln cap="flat" w="9525">
            <a:solidFill>
              <a:srgbClr val="5A7D9A"/>
            </a:solidFill>
            <a:prstDash val="solid"/>
            <a:headEnd type="none" len="sm" w="sm"/>
            <a:tailEnd type="none" len="sm" w="sm"/>
          </a:ln>
        </p:spPr>
      </p:sp>
      <p:sp>
        <p:nvSpPr>
          <p:cNvPr name="TextBox 9" id="9"/>
          <p:cNvSpPr txBox="true"/>
          <p:nvPr/>
        </p:nvSpPr>
        <p:spPr>
          <a:xfrm rot="0">
            <a:off x="17406193"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21</a:t>
            </a:r>
          </a:p>
        </p:txBody>
      </p:sp>
      <p:sp>
        <p:nvSpPr>
          <p:cNvPr name="TextBox 10" id="10"/>
          <p:cNvSpPr txBox="true"/>
          <p:nvPr/>
        </p:nvSpPr>
        <p:spPr>
          <a:xfrm rot="0">
            <a:off x="666750" y="2603686"/>
            <a:ext cx="14212110" cy="6374130"/>
          </a:xfrm>
          <a:prstGeom prst="rect">
            <a:avLst/>
          </a:prstGeom>
        </p:spPr>
        <p:txBody>
          <a:bodyPr anchor="t" rtlCol="false" tIns="0" lIns="0" bIns="0" rIns="0">
            <a:spAutoFit/>
          </a:bodyPr>
          <a:lstStyle/>
          <a:p>
            <a:pPr algn="just" marL="518160" indent="-259080" lvl="1">
              <a:lnSpc>
                <a:spcPts val="2640"/>
              </a:lnSpc>
              <a:buFont typeface="Arial"/>
              <a:buChar char="•"/>
            </a:pPr>
            <a:r>
              <a:rPr lang="en-US" b="true" sz="2400" spc="-24">
                <a:solidFill>
                  <a:srgbClr val="000000"/>
                </a:solidFill>
                <a:latin typeface="Telegraf Bold"/>
                <a:ea typeface="Telegraf Bold"/>
                <a:cs typeface="Telegraf Bold"/>
                <a:sym typeface="Telegraf Bold"/>
              </a:rPr>
              <a:t>AI-Based Visual Detection:</a:t>
            </a:r>
          </a:p>
          <a:p>
            <a:pPr algn="just">
              <a:lnSpc>
                <a:spcPts val="2640"/>
              </a:lnSpc>
            </a:pPr>
          </a:p>
          <a:p>
            <a:pPr algn="just">
              <a:lnSpc>
                <a:spcPts val="2640"/>
              </a:lnSpc>
            </a:pPr>
            <a:r>
              <a:rPr lang="en-US" b="true" sz="2400" spc="-24">
                <a:solidFill>
                  <a:srgbClr val="000000"/>
                </a:solidFill>
                <a:latin typeface="Telegraf Bold"/>
                <a:ea typeface="Telegraf Bold"/>
                <a:cs typeface="Telegraf Bold"/>
                <a:sym typeface="Telegraf Bold"/>
              </a:rPr>
              <a:t>Integrate OpenCV and Unity ML-Agents to enable intelligent vision-based sorting for       enhanced adaptability and precision.</a:t>
            </a:r>
          </a:p>
          <a:p>
            <a:pPr algn="l">
              <a:lnSpc>
                <a:spcPts val="2640"/>
              </a:lnSpc>
            </a:pPr>
          </a:p>
          <a:p>
            <a:pPr algn="l" marL="518160" indent="-259080" lvl="1">
              <a:lnSpc>
                <a:spcPts val="2640"/>
              </a:lnSpc>
              <a:buFont typeface="Arial"/>
              <a:buChar char="•"/>
            </a:pPr>
            <a:r>
              <a:rPr lang="en-US" b="true" sz="2400" spc="-24">
                <a:solidFill>
                  <a:srgbClr val="000000"/>
                </a:solidFill>
                <a:latin typeface="Telegraf Bold"/>
                <a:ea typeface="Telegraf Bold"/>
                <a:cs typeface="Telegraf Bold"/>
                <a:sym typeface="Telegraf Bold"/>
              </a:rPr>
              <a:t>IoT Integration:</a:t>
            </a:r>
          </a:p>
          <a:p>
            <a:pPr algn="l">
              <a:lnSpc>
                <a:spcPts val="2640"/>
              </a:lnSpc>
            </a:pPr>
          </a:p>
          <a:p>
            <a:pPr algn="l">
              <a:lnSpc>
                <a:spcPts val="2640"/>
              </a:lnSpc>
            </a:pPr>
            <a:r>
              <a:rPr lang="en-US" b="true" sz="2400" spc="-24">
                <a:solidFill>
                  <a:srgbClr val="000000"/>
                </a:solidFill>
                <a:latin typeface="Telegraf Bold"/>
                <a:ea typeface="Telegraf Bold"/>
                <a:cs typeface="Telegraf Bold"/>
                <a:sym typeface="Telegraf Bold"/>
              </a:rPr>
              <a:t>Implement real-time monitoring and predictive maintenance through IoT connectivity between virtual and physical systems.</a:t>
            </a:r>
          </a:p>
          <a:p>
            <a:pPr algn="l">
              <a:lnSpc>
                <a:spcPts val="2640"/>
              </a:lnSpc>
            </a:pPr>
          </a:p>
          <a:p>
            <a:pPr algn="l" marL="518160" indent="-259080" lvl="1">
              <a:lnSpc>
                <a:spcPts val="2640"/>
              </a:lnSpc>
              <a:buFont typeface="Arial"/>
              <a:buChar char="•"/>
            </a:pPr>
            <a:r>
              <a:rPr lang="en-US" b="true" sz="2400" spc="-24">
                <a:solidFill>
                  <a:srgbClr val="000000"/>
                </a:solidFill>
                <a:latin typeface="Telegraf Bold"/>
                <a:ea typeface="Telegraf Bold"/>
                <a:cs typeface="Telegraf Bold"/>
                <a:sym typeface="Telegraf Bold"/>
              </a:rPr>
              <a:t>Digital Twin Linkage:</a:t>
            </a:r>
          </a:p>
          <a:p>
            <a:pPr algn="l">
              <a:lnSpc>
                <a:spcPts val="2640"/>
              </a:lnSpc>
            </a:pPr>
          </a:p>
          <a:p>
            <a:pPr algn="l">
              <a:lnSpc>
                <a:spcPts val="2640"/>
              </a:lnSpc>
            </a:pPr>
            <a:r>
              <a:rPr lang="en-US" b="true" sz="2400" spc="-24">
                <a:solidFill>
                  <a:srgbClr val="000000"/>
                </a:solidFill>
                <a:latin typeface="Telegraf Bold"/>
                <a:ea typeface="Telegraf Bold"/>
                <a:cs typeface="Telegraf Bold"/>
                <a:sym typeface="Telegraf Bold"/>
              </a:rPr>
              <a:t>Create a bi-directional connection with an actual conveyor system to form a complete digital twin for real-world validation.</a:t>
            </a:r>
          </a:p>
          <a:p>
            <a:pPr algn="l">
              <a:lnSpc>
                <a:spcPts val="2640"/>
              </a:lnSpc>
            </a:pPr>
          </a:p>
          <a:p>
            <a:pPr algn="l" marL="518160" indent="-259080" lvl="1">
              <a:lnSpc>
                <a:spcPts val="2640"/>
              </a:lnSpc>
              <a:buFont typeface="Arial"/>
              <a:buChar char="•"/>
            </a:pPr>
            <a:r>
              <a:rPr lang="en-US" b="true" sz="2400" spc="-24">
                <a:solidFill>
                  <a:srgbClr val="000000"/>
                </a:solidFill>
                <a:latin typeface="Telegraf Bold"/>
                <a:ea typeface="Telegraf Bold"/>
                <a:cs typeface="Telegraf Bold"/>
                <a:sym typeface="Telegraf Bold"/>
              </a:rPr>
              <a:t>Enhanced VR Interaction:</a:t>
            </a:r>
          </a:p>
          <a:p>
            <a:pPr algn="l">
              <a:lnSpc>
                <a:spcPts val="2640"/>
              </a:lnSpc>
            </a:pPr>
          </a:p>
          <a:p>
            <a:pPr algn="l">
              <a:lnSpc>
                <a:spcPts val="2640"/>
              </a:lnSpc>
            </a:pPr>
            <a:r>
              <a:rPr lang="en-US" b="true" sz="2400" spc="-24">
                <a:solidFill>
                  <a:srgbClr val="000000"/>
                </a:solidFill>
                <a:latin typeface="Telegraf Bold"/>
                <a:ea typeface="Telegraf Bold"/>
                <a:cs typeface="Telegraf Bold"/>
                <a:sym typeface="Telegraf Bold"/>
              </a:rPr>
              <a:t>Add hand-tracking and gesture control for immersive, user-driven operation and maintenance training.</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657225"/>
            <a:ext cx="6886575" cy="204152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Problem Definition</a:t>
            </a:r>
          </a:p>
        </p:txBody>
      </p:sp>
      <p:sp>
        <p:nvSpPr>
          <p:cNvPr name="TextBox 3" id="3"/>
          <p:cNvSpPr txBox="true"/>
          <p:nvPr/>
        </p:nvSpPr>
        <p:spPr>
          <a:xfrm rot="0">
            <a:off x="666750" y="3310193"/>
            <a:ext cx="16799382" cy="4447664"/>
          </a:xfrm>
          <a:prstGeom prst="rect">
            <a:avLst/>
          </a:prstGeom>
        </p:spPr>
        <p:txBody>
          <a:bodyPr anchor="t" rtlCol="false" tIns="0" lIns="0" bIns="0" rIns="0">
            <a:spAutoFit/>
          </a:bodyPr>
          <a:lstStyle/>
          <a:p>
            <a:pPr algn="l" marL="0" indent="0" lvl="0">
              <a:lnSpc>
                <a:spcPts val="3523"/>
              </a:lnSpc>
            </a:pPr>
            <a:r>
              <a:rPr lang="en-US" sz="2517" spc="-25">
                <a:solidFill>
                  <a:srgbClr val="2F4F4F"/>
                </a:solidFill>
                <a:latin typeface="Telegraf"/>
                <a:ea typeface="Telegraf"/>
                <a:cs typeface="Telegraf"/>
                <a:sym typeface="Telegraf"/>
              </a:rPr>
              <a:t>Efficient and accurate sorting of parts by size and color is crucial in manufacturing. Current methods often lead to inefficiencies and increased labor costs. To address these challenges, several key issues must be considered:</a:t>
            </a:r>
          </a:p>
          <a:p>
            <a:pPr algn="l" marL="543437" indent="-271718" lvl="1">
              <a:lnSpc>
                <a:spcPts val="3523"/>
              </a:lnSpc>
              <a:buFont typeface="Arial"/>
              <a:buChar char="•"/>
            </a:pPr>
            <a:r>
              <a:rPr lang="en-US" b="true" sz="2517" spc="-25">
                <a:solidFill>
                  <a:srgbClr val="2F4F4F"/>
                </a:solidFill>
                <a:latin typeface="Telegraf Bold"/>
                <a:ea typeface="Telegraf Bold"/>
                <a:cs typeface="Telegraf Bold"/>
                <a:sym typeface="Telegraf Bold"/>
              </a:rPr>
              <a:t>Sorting Accuracy</a:t>
            </a:r>
            <a:r>
              <a:rPr lang="en-US" sz="2517" spc="-25">
                <a:solidFill>
                  <a:srgbClr val="2F4F4F"/>
                </a:solidFill>
                <a:latin typeface="Telegraf"/>
                <a:ea typeface="Telegraf"/>
                <a:cs typeface="Telegraf"/>
                <a:sym typeface="Telegraf"/>
              </a:rPr>
              <a:t>: Ensuring that parts are sorted correctly to avoid misplacements.</a:t>
            </a:r>
          </a:p>
          <a:p>
            <a:pPr algn="l" marL="543437" indent="-271718" lvl="1">
              <a:lnSpc>
                <a:spcPts val="3523"/>
              </a:lnSpc>
              <a:buFont typeface="Arial"/>
              <a:buChar char="•"/>
            </a:pPr>
            <a:r>
              <a:rPr lang="en-US" b="true" sz="2517" spc="-25">
                <a:solidFill>
                  <a:srgbClr val="2F4F4F"/>
                </a:solidFill>
                <a:latin typeface="Telegraf Bold"/>
                <a:ea typeface="Telegraf Bold"/>
                <a:cs typeface="Telegraf Bold"/>
                <a:sym typeface="Telegraf Bold"/>
              </a:rPr>
              <a:t>Speed of Operation</a:t>
            </a:r>
            <a:r>
              <a:rPr lang="en-US" sz="2517" spc="-25">
                <a:solidFill>
                  <a:srgbClr val="2F4F4F"/>
                </a:solidFill>
                <a:latin typeface="Telegraf"/>
                <a:ea typeface="Telegraf"/>
                <a:cs typeface="Telegraf"/>
                <a:sym typeface="Telegraf"/>
              </a:rPr>
              <a:t>: The sorting system must operate at high speeds to keep up with production demands.</a:t>
            </a:r>
          </a:p>
          <a:p>
            <a:pPr algn="l" marL="543437" indent="-271718" lvl="1">
              <a:lnSpc>
                <a:spcPts val="3523"/>
              </a:lnSpc>
              <a:buFont typeface="Arial"/>
              <a:buChar char="•"/>
            </a:pPr>
            <a:r>
              <a:rPr lang="en-US" b="true" sz="2517" spc="-25">
                <a:solidFill>
                  <a:srgbClr val="2F4F4F"/>
                </a:solidFill>
                <a:latin typeface="Telegraf Bold"/>
                <a:ea typeface="Telegraf Bold"/>
                <a:cs typeface="Telegraf Bold"/>
                <a:sym typeface="Telegraf Bold"/>
              </a:rPr>
              <a:t>System Reliability</a:t>
            </a:r>
            <a:r>
              <a:rPr lang="en-US" sz="2517" spc="-25">
                <a:solidFill>
                  <a:srgbClr val="2F4F4F"/>
                </a:solidFill>
                <a:latin typeface="Telegraf"/>
                <a:ea typeface="Telegraf"/>
                <a:cs typeface="Telegraf"/>
                <a:sym typeface="Telegraf"/>
              </a:rPr>
              <a:t>: The sorting mechanisms should be reliable under varying operational conditions.</a:t>
            </a:r>
          </a:p>
          <a:p>
            <a:pPr algn="l" marL="543437" indent="-271718" lvl="1">
              <a:lnSpc>
                <a:spcPts val="3523"/>
              </a:lnSpc>
              <a:buFont typeface="Arial"/>
              <a:buChar char="•"/>
            </a:pPr>
            <a:r>
              <a:rPr lang="en-US" b="true" sz="2517" spc="-25">
                <a:solidFill>
                  <a:srgbClr val="2F4F4F"/>
                </a:solidFill>
                <a:latin typeface="Telegraf Bold"/>
                <a:ea typeface="Telegraf Bold"/>
                <a:cs typeface="Telegraf Bold"/>
                <a:sym typeface="Telegraf Bold"/>
              </a:rPr>
              <a:t>Flexibility</a:t>
            </a:r>
            <a:r>
              <a:rPr lang="en-US" sz="2517" spc="-25">
                <a:solidFill>
                  <a:srgbClr val="2F4F4F"/>
                </a:solidFill>
                <a:latin typeface="Telegraf"/>
                <a:ea typeface="Telegraf"/>
                <a:cs typeface="Telegraf"/>
                <a:sym typeface="Telegraf"/>
              </a:rPr>
              <a:t>: Ability to adapt to different part sizes and colors without extensive reconfiguration.</a:t>
            </a:r>
          </a:p>
          <a:p>
            <a:pPr algn="l" marL="0" indent="0" lvl="0">
              <a:lnSpc>
                <a:spcPts val="3523"/>
              </a:lnSpc>
            </a:pPr>
            <a:r>
              <a:rPr lang="en-US" sz="2517" spc="-25">
                <a:solidFill>
                  <a:srgbClr val="2F4F4F"/>
                </a:solidFill>
                <a:latin typeface="Telegraf"/>
                <a:ea typeface="Telegraf"/>
                <a:cs typeface="Telegraf"/>
                <a:sym typeface="Telegraf"/>
              </a:rPr>
              <a:t>Implementing an automated conveyor belt sorting system using Unity 3D can effectively tackle these challenges. This system will enhance the sorting process and significantly reduce errors, leading to improved operational efficiency and lower costs. By utilizing advanced algorithms and real-time monitoring, the system aims to achieve a seamless flow of operations in part manufacturing environments.</a:t>
            </a:r>
          </a:p>
        </p:txBody>
      </p:sp>
      <p:sp>
        <p:nvSpPr>
          <p:cNvPr name="AutoShape 4" id="4"/>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5" id="5"/>
          <p:cNvSpPr txBox="true"/>
          <p:nvPr/>
        </p:nvSpPr>
        <p:spPr>
          <a:xfrm rot="0">
            <a:off x="17415597"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3</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66750" y="666750"/>
            <a:ext cx="8477250" cy="2070063"/>
            <a:chOff x="0" y="0"/>
            <a:chExt cx="11303000" cy="2760084"/>
          </a:xfrm>
        </p:grpSpPr>
        <p:sp>
          <p:nvSpPr>
            <p:cNvPr name="TextBox 3" id="3"/>
            <p:cNvSpPr txBox="true"/>
            <p:nvPr/>
          </p:nvSpPr>
          <p:spPr>
            <a:xfrm rot="0">
              <a:off x="0" y="2131434"/>
              <a:ext cx="11303000" cy="628650"/>
            </a:xfrm>
            <a:prstGeom prst="rect">
              <a:avLst/>
            </a:prstGeom>
          </p:spPr>
          <p:txBody>
            <a:bodyPr anchor="t" rtlCol="false" tIns="0" lIns="0" bIns="0" rIns="0">
              <a:spAutoFit/>
            </a:bodyPr>
            <a:lstStyle/>
            <a:p>
              <a:pPr algn="l" marL="0" indent="0" lvl="0">
                <a:lnSpc>
                  <a:spcPts val="3300"/>
                </a:lnSpc>
              </a:pPr>
              <a:r>
                <a:rPr lang="en-US" b="true" sz="3000" spc="-30">
                  <a:solidFill>
                    <a:srgbClr val="778899"/>
                  </a:solidFill>
                  <a:latin typeface="Telegraf Bold"/>
                  <a:ea typeface="Telegraf Bold"/>
                  <a:cs typeface="Telegraf Bold"/>
                  <a:sym typeface="Telegraf Bold"/>
                </a:rPr>
                <a:t>Overview of Conveyor Belt Sorting Design</a:t>
              </a:r>
            </a:p>
          </p:txBody>
        </p:sp>
        <p:sp>
          <p:nvSpPr>
            <p:cNvPr name="TextBox 4" id="4"/>
            <p:cNvSpPr txBox="true"/>
            <p:nvPr/>
          </p:nvSpPr>
          <p:spPr>
            <a:xfrm rot="0">
              <a:off x="0" y="-9525"/>
              <a:ext cx="11303000" cy="1423458"/>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Concept Design</a:t>
              </a:r>
            </a:p>
          </p:txBody>
        </p:sp>
      </p:grpSp>
      <p:grpSp>
        <p:nvGrpSpPr>
          <p:cNvPr name="Group 5" id="5"/>
          <p:cNvGrpSpPr/>
          <p:nvPr/>
        </p:nvGrpSpPr>
        <p:grpSpPr>
          <a:xfrm rot="0">
            <a:off x="15049500" y="0"/>
            <a:ext cx="3238500" cy="10287000"/>
            <a:chOff x="0" y="0"/>
            <a:chExt cx="852938" cy="2709333"/>
          </a:xfrm>
        </p:grpSpPr>
        <p:sp>
          <p:nvSpPr>
            <p:cNvPr name="Freeform 6" id="6"/>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7497B5"/>
            </a:solidFill>
          </p:spPr>
        </p:sp>
        <p:sp>
          <p:nvSpPr>
            <p:cNvPr name="TextBox 7" id="7"/>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8" id="8"/>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9" id="9"/>
          <p:cNvSpPr txBox="true"/>
          <p:nvPr/>
        </p:nvSpPr>
        <p:spPr>
          <a:xfrm rot="0">
            <a:off x="17526744"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4</a:t>
            </a:r>
          </a:p>
        </p:txBody>
      </p:sp>
      <p:sp>
        <p:nvSpPr>
          <p:cNvPr name="TextBox 10" id="10"/>
          <p:cNvSpPr txBox="true"/>
          <p:nvPr/>
        </p:nvSpPr>
        <p:spPr>
          <a:xfrm rot="0">
            <a:off x="831342" y="3717507"/>
            <a:ext cx="7678890" cy="4248150"/>
          </a:xfrm>
          <a:prstGeom prst="rect">
            <a:avLst/>
          </a:prstGeom>
        </p:spPr>
        <p:txBody>
          <a:bodyPr anchor="t" rtlCol="false" tIns="0" lIns="0" bIns="0" rIns="0">
            <a:spAutoFit/>
          </a:bodyPr>
          <a:lstStyle/>
          <a:p>
            <a:pPr algn="l">
              <a:lnSpc>
                <a:spcPts val="3300"/>
              </a:lnSpc>
              <a:spcBef>
                <a:spcPct val="0"/>
              </a:spcBef>
            </a:pPr>
            <a:r>
              <a:rPr lang="en-US" b="true" sz="3000" spc="-30">
                <a:solidFill>
                  <a:srgbClr val="000000"/>
                </a:solidFill>
                <a:latin typeface="Telegraf Bold"/>
                <a:ea typeface="Telegraf Bold"/>
                <a:cs typeface="Telegraf Bold"/>
                <a:sym typeface="Telegraf Bold"/>
              </a:rPr>
              <a:t>System divided into following stages:</a:t>
            </a:r>
          </a:p>
          <a:p>
            <a:pPr algn="l">
              <a:lnSpc>
                <a:spcPts val="3300"/>
              </a:lnSpc>
              <a:spcBef>
                <a:spcPct val="0"/>
              </a:spcBef>
            </a:pPr>
          </a:p>
          <a:p>
            <a:pPr algn="l" marL="647700" indent="-323850" lvl="1">
              <a:lnSpc>
                <a:spcPts val="3300"/>
              </a:lnSpc>
              <a:buAutoNum type="arabicPeriod" startAt="1"/>
            </a:pPr>
            <a:r>
              <a:rPr lang="en-US" b="true" sz="3000" spc="-30">
                <a:solidFill>
                  <a:srgbClr val="000000"/>
                </a:solidFill>
                <a:latin typeface="Telegraf Bold"/>
                <a:ea typeface="Telegraf Bold"/>
                <a:cs typeface="Telegraf Bold"/>
                <a:sym typeface="Telegraf Bold"/>
              </a:rPr>
              <a:t>Concept Design</a:t>
            </a:r>
          </a:p>
          <a:p>
            <a:pPr algn="l" marL="647700" indent="-323850" lvl="1">
              <a:lnSpc>
                <a:spcPts val="3300"/>
              </a:lnSpc>
              <a:buAutoNum type="arabicPeriod" startAt="1"/>
            </a:pPr>
            <a:r>
              <a:rPr lang="en-US" b="true" sz="3000" spc="-30">
                <a:solidFill>
                  <a:srgbClr val="000000"/>
                </a:solidFill>
                <a:latin typeface="Telegraf Bold"/>
                <a:ea typeface="Telegraf Bold"/>
                <a:cs typeface="Telegraf Bold"/>
                <a:sym typeface="Telegraf Bold"/>
              </a:rPr>
              <a:t>Environment Setup</a:t>
            </a:r>
          </a:p>
          <a:p>
            <a:pPr algn="l" marL="647700" indent="-323850" lvl="1">
              <a:lnSpc>
                <a:spcPts val="3300"/>
              </a:lnSpc>
              <a:buAutoNum type="arabicPeriod" startAt="1"/>
            </a:pPr>
            <a:r>
              <a:rPr lang="en-US" b="true" sz="3000" spc="-30">
                <a:solidFill>
                  <a:srgbClr val="000000"/>
                </a:solidFill>
                <a:latin typeface="Telegraf Bold"/>
                <a:ea typeface="Telegraf Bold"/>
                <a:cs typeface="Telegraf Bold"/>
                <a:sym typeface="Telegraf Bold"/>
              </a:rPr>
              <a:t>Object Generation</a:t>
            </a:r>
          </a:p>
          <a:p>
            <a:pPr algn="l" marL="647700" indent="-323850" lvl="1">
              <a:lnSpc>
                <a:spcPts val="3300"/>
              </a:lnSpc>
              <a:buAutoNum type="arabicPeriod" startAt="1"/>
            </a:pPr>
            <a:r>
              <a:rPr lang="en-US" b="true" sz="3000" spc="-30">
                <a:solidFill>
                  <a:srgbClr val="000000"/>
                </a:solidFill>
                <a:latin typeface="Telegraf Bold"/>
                <a:ea typeface="Telegraf Bold"/>
                <a:cs typeface="Telegraf Bold"/>
                <a:sym typeface="Telegraf Bold"/>
              </a:rPr>
              <a:t>Sorting Logic</a:t>
            </a:r>
          </a:p>
          <a:p>
            <a:pPr algn="l" marL="647700" indent="-323850" lvl="1">
              <a:lnSpc>
                <a:spcPts val="3300"/>
              </a:lnSpc>
              <a:buAutoNum type="arabicPeriod" startAt="1"/>
            </a:pPr>
            <a:r>
              <a:rPr lang="en-US" b="true" sz="3000" spc="-30">
                <a:solidFill>
                  <a:srgbClr val="000000"/>
                </a:solidFill>
                <a:latin typeface="Telegraf Bold"/>
                <a:ea typeface="Telegraf Bold"/>
                <a:cs typeface="Telegraf Bold"/>
                <a:sym typeface="Telegraf Bold"/>
              </a:rPr>
              <a:t>Object Collection</a:t>
            </a:r>
          </a:p>
          <a:p>
            <a:pPr algn="l">
              <a:lnSpc>
                <a:spcPts val="3300"/>
              </a:lnSpc>
            </a:pPr>
          </a:p>
          <a:p>
            <a:pPr algn="l">
              <a:lnSpc>
                <a:spcPts val="3300"/>
              </a:lnSpc>
              <a:spcBef>
                <a:spcPct val="0"/>
              </a:spcBef>
            </a:pPr>
            <a:r>
              <a:rPr lang="en-US" b="true" sz="3000" spc="-30">
                <a:solidFill>
                  <a:srgbClr val="000000"/>
                </a:solidFill>
                <a:latin typeface="Telegraf Bold"/>
                <a:ea typeface="Telegraf Bold"/>
                <a:cs typeface="Telegraf Bold"/>
                <a:sym typeface="Telegraf Bold"/>
              </a:rPr>
              <a:t>Workflow: Main Conveyor → Size Sorter → 3 Conveyors → Color Sorter → Color Bins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6750" y="1028700"/>
            <a:ext cx="12639675" cy="1774349"/>
            <a:chOff x="0" y="0"/>
            <a:chExt cx="16852900" cy="2365799"/>
          </a:xfrm>
        </p:grpSpPr>
        <p:sp>
          <p:nvSpPr>
            <p:cNvPr name="TextBox 3" id="3"/>
            <p:cNvSpPr txBox="true"/>
            <p:nvPr/>
          </p:nvSpPr>
          <p:spPr>
            <a:xfrm rot="0">
              <a:off x="0" y="-19050"/>
              <a:ext cx="16852900" cy="1432984"/>
            </a:xfrm>
            <a:prstGeom prst="rect">
              <a:avLst/>
            </a:prstGeom>
          </p:spPr>
          <p:txBody>
            <a:bodyPr anchor="t" rtlCol="false" tIns="0" lIns="0" bIns="0" rIns="0">
              <a:spAutoFit/>
            </a:bodyPr>
            <a:lstStyle/>
            <a:p>
              <a:pPr algn="l" marL="0" indent="0" lvl="0">
                <a:lnSpc>
                  <a:spcPts val="7700"/>
                </a:lnSpc>
              </a:pPr>
              <a:r>
                <a:rPr lang="en-US" b="true" sz="7000" spc="-70">
                  <a:solidFill>
                    <a:srgbClr val="5A7D9A"/>
                  </a:solidFill>
                  <a:latin typeface="Telegraf Bold"/>
                  <a:ea typeface="Telegraf Bold"/>
                  <a:cs typeface="Telegraf Bold"/>
                  <a:sym typeface="Telegraf Bold"/>
                </a:rPr>
                <a:t>Concept Design</a:t>
              </a:r>
            </a:p>
          </p:txBody>
        </p:sp>
        <p:sp>
          <p:nvSpPr>
            <p:cNvPr name="TextBox 4" id="4"/>
            <p:cNvSpPr txBox="true"/>
            <p:nvPr/>
          </p:nvSpPr>
          <p:spPr>
            <a:xfrm rot="0">
              <a:off x="0" y="1760009"/>
              <a:ext cx="16852900" cy="605790"/>
            </a:xfrm>
            <a:prstGeom prst="rect">
              <a:avLst/>
            </a:prstGeom>
          </p:spPr>
          <p:txBody>
            <a:bodyPr anchor="t" rtlCol="false" tIns="0" lIns="0" bIns="0" rIns="0">
              <a:spAutoFit/>
            </a:bodyPr>
            <a:lstStyle/>
            <a:p>
              <a:pPr algn="l" marL="0" indent="0" lvl="0">
                <a:lnSpc>
                  <a:spcPts val="3258"/>
                </a:lnSpc>
              </a:pPr>
            </a:p>
          </p:txBody>
        </p:sp>
      </p:grpSp>
      <p:grpSp>
        <p:nvGrpSpPr>
          <p:cNvPr name="Group 5" id="5"/>
          <p:cNvGrpSpPr/>
          <p:nvPr/>
        </p:nvGrpSpPr>
        <p:grpSpPr>
          <a:xfrm rot="0">
            <a:off x="15049500" y="0"/>
            <a:ext cx="3238500" cy="10287000"/>
            <a:chOff x="0" y="0"/>
            <a:chExt cx="852938" cy="2709333"/>
          </a:xfrm>
        </p:grpSpPr>
        <p:sp>
          <p:nvSpPr>
            <p:cNvPr name="Freeform 6" id="6"/>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7" id="7"/>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8" id="8"/>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Freeform 9" id="9"/>
          <p:cNvSpPr/>
          <p:nvPr/>
        </p:nvSpPr>
        <p:spPr>
          <a:xfrm flipH="false" flipV="false" rot="0">
            <a:off x="7954391" y="2309133"/>
            <a:ext cx="9666859" cy="5753620"/>
          </a:xfrm>
          <a:custGeom>
            <a:avLst/>
            <a:gdLst/>
            <a:ahLst/>
            <a:cxnLst/>
            <a:rect r="r" b="b" t="t" l="l"/>
            <a:pathLst>
              <a:path h="5753620" w="9666859">
                <a:moveTo>
                  <a:pt x="0" y="0"/>
                </a:moveTo>
                <a:lnTo>
                  <a:pt x="9666859" y="0"/>
                </a:lnTo>
                <a:lnTo>
                  <a:pt x="9666859" y="5753619"/>
                </a:lnTo>
                <a:lnTo>
                  <a:pt x="0" y="5753619"/>
                </a:lnTo>
                <a:lnTo>
                  <a:pt x="0" y="0"/>
                </a:lnTo>
                <a:close/>
              </a:path>
            </a:pathLst>
          </a:custGeom>
          <a:blipFill>
            <a:blip r:embed="rId2"/>
            <a:stretch>
              <a:fillRect l="0" t="0" r="0" b="-4938"/>
            </a:stretch>
          </a:blipFill>
        </p:spPr>
      </p:sp>
      <p:sp>
        <p:nvSpPr>
          <p:cNvPr name="TextBox 10" id="10"/>
          <p:cNvSpPr txBox="true"/>
          <p:nvPr/>
        </p:nvSpPr>
        <p:spPr>
          <a:xfrm rot="0">
            <a:off x="17406193"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5</a:t>
            </a:r>
          </a:p>
        </p:txBody>
      </p:sp>
      <p:sp>
        <p:nvSpPr>
          <p:cNvPr name="TextBox 11" id="11"/>
          <p:cNvSpPr txBox="true"/>
          <p:nvPr/>
        </p:nvSpPr>
        <p:spPr>
          <a:xfrm rot="0">
            <a:off x="666750" y="2555399"/>
            <a:ext cx="6815168" cy="6343650"/>
          </a:xfrm>
          <a:prstGeom prst="rect">
            <a:avLst/>
          </a:prstGeom>
        </p:spPr>
        <p:txBody>
          <a:bodyPr anchor="t" rtlCol="false" tIns="0" lIns="0" bIns="0" rIns="0">
            <a:spAutoFit/>
          </a:bodyPr>
          <a:lstStyle/>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Designed overall layout and sorting flow.</a:t>
            </a:r>
          </a:p>
          <a:p>
            <a:pPr algn="l">
              <a:lnSpc>
                <a:spcPts val="3300"/>
              </a:lnSpc>
            </a:pPr>
          </a:p>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Three secondary conveyors handle different sizes.</a:t>
            </a:r>
          </a:p>
          <a:p>
            <a:pPr algn="l">
              <a:lnSpc>
                <a:spcPts val="3300"/>
              </a:lnSpc>
            </a:pPr>
          </a:p>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Each has its own color sensor and bin.</a:t>
            </a:r>
          </a:p>
          <a:p>
            <a:pPr algn="l">
              <a:lnSpc>
                <a:spcPts val="3300"/>
              </a:lnSpc>
            </a:pPr>
          </a:p>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Defined pusher forces and trigger zones for realism.</a:t>
            </a:r>
          </a:p>
          <a:p>
            <a:pPr algn="l">
              <a:lnSpc>
                <a:spcPts val="3300"/>
              </a:lnSpc>
            </a:pPr>
          </a:p>
          <a:p>
            <a:pPr algn="l" marL="647700" indent="-323850" lvl="1">
              <a:lnSpc>
                <a:spcPts val="3300"/>
              </a:lnSpc>
              <a:buFont typeface="Arial"/>
              <a:buChar char="•"/>
            </a:pPr>
            <a:r>
              <a:rPr lang="en-US" b="true" sz="3000" spc="-30">
                <a:solidFill>
                  <a:srgbClr val="000000"/>
                </a:solidFill>
                <a:latin typeface="Telegraf Bold"/>
                <a:ea typeface="Telegraf Bold"/>
                <a:cs typeface="Telegraf Bold"/>
                <a:sym typeface="Telegraf Bold"/>
              </a:rPr>
              <a:t>Planned modular stages to allow future upgrades or sensor additions.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66750" y="159752"/>
            <a:ext cx="10323718" cy="204152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Unity</a:t>
            </a:r>
            <a:r>
              <a:rPr lang="en-US" b="true" sz="6999" spc="-69">
                <a:solidFill>
                  <a:srgbClr val="5A7D9A"/>
                </a:solidFill>
                <a:latin typeface="Telegraf Bold"/>
                <a:ea typeface="Telegraf Bold"/>
                <a:cs typeface="Telegraf Bold"/>
                <a:sym typeface="Telegraf Bold"/>
              </a:rPr>
              <a:t> Environment Setup</a:t>
            </a:r>
          </a:p>
        </p:txBody>
      </p:sp>
      <p:grpSp>
        <p:nvGrpSpPr>
          <p:cNvPr name="Group 3" id="3"/>
          <p:cNvGrpSpPr/>
          <p:nvPr/>
        </p:nvGrpSpPr>
        <p:grpSpPr>
          <a:xfrm rot="0">
            <a:off x="15049500" y="0"/>
            <a:ext cx="3238500" cy="10287000"/>
            <a:chOff x="0" y="0"/>
            <a:chExt cx="852938" cy="2709333"/>
          </a:xfrm>
        </p:grpSpPr>
        <p:sp>
          <p:nvSpPr>
            <p:cNvPr name="Freeform 4" id="4"/>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5" id="5"/>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6" id="6"/>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Freeform 7" id="7"/>
          <p:cNvSpPr/>
          <p:nvPr/>
        </p:nvSpPr>
        <p:spPr>
          <a:xfrm flipH="false" flipV="false" rot="0">
            <a:off x="8012691" y="2201277"/>
            <a:ext cx="9563912" cy="5711497"/>
          </a:xfrm>
          <a:custGeom>
            <a:avLst/>
            <a:gdLst/>
            <a:ahLst/>
            <a:cxnLst/>
            <a:rect r="r" b="b" t="t" l="l"/>
            <a:pathLst>
              <a:path h="5711497" w="9563912">
                <a:moveTo>
                  <a:pt x="0" y="0"/>
                </a:moveTo>
                <a:lnTo>
                  <a:pt x="9563913" y="0"/>
                </a:lnTo>
                <a:lnTo>
                  <a:pt x="9563913" y="5711497"/>
                </a:lnTo>
                <a:lnTo>
                  <a:pt x="0" y="5711497"/>
                </a:lnTo>
                <a:lnTo>
                  <a:pt x="0" y="0"/>
                </a:lnTo>
                <a:close/>
              </a:path>
            </a:pathLst>
          </a:custGeom>
          <a:blipFill>
            <a:blip r:embed="rId2"/>
            <a:stretch>
              <a:fillRect l="0" t="0" r="0" b="-4656"/>
            </a:stretch>
          </a:blipFill>
        </p:spPr>
      </p:sp>
      <p:sp>
        <p:nvSpPr>
          <p:cNvPr name="TextBox 8" id="8"/>
          <p:cNvSpPr txBox="true"/>
          <p:nvPr/>
        </p:nvSpPr>
        <p:spPr>
          <a:xfrm rot="0">
            <a:off x="17526744"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6</a:t>
            </a:r>
          </a:p>
        </p:txBody>
      </p:sp>
      <p:sp>
        <p:nvSpPr>
          <p:cNvPr name="TextBox 9" id="9"/>
          <p:cNvSpPr txBox="true"/>
          <p:nvPr/>
        </p:nvSpPr>
        <p:spPr>
          <a:xfrm rot="0">
            <a:off x="179188" y="2134602"/>
            <a:ext cx="7422180" cy="6421183"/>
          </a:xfrm>
          <a:prstGeom prst="rect">
            <a:avLst/>
          </a:prstGeom>
        </p:spPr>
        <p:txBody>
          <a:bodyPr anchor="t" rtlCol="false" tIns="0" lIns="0" bIns="0" rIns="0">
            <a:spAutoFit/>
          </a:bodyPr>
          <a:lstStyle/>
          <a:p>
            <a:pPr algn="l" marL="626111" indent="-313055" lvl="1">
              <a:lnSpc>
                <a:spcPts val="5249"/>
              </a:lnSpc>
              <a:buFont typeface="Arial"/>
              <a:buChar char="•"/>
            </a:pPr>
            <a:r>
              <a:rPr lang="en-US" sz="2900" spc="-29">
                <a:solidFill>
                  <a:srgbClr val="000000"/>
                </a:solidFill>
                <a:latin typeface="Telegraf"/>
                <a:ea typeface="Telegraf"/>
                <a:cs typeface="Telegraf"/>
                <a:sym typeface="Telegraf"/>
              </a:rPr>
              <a:t>B</a:t>
            </a:r>
            <a:r>
              <a:rPr lang="en-US" sz="2900" spc="-29">
                <a:solidFill>
                  <a:srgbClr val="000000"/>
                </a:solidFill>
                <a:latin typeface="Telegraf"/>
                <a:ea typeface="Telegraf"/>
                <a:cs typeface="Telegraf"/>
                <a:sym typeface="Telegraf"/>
              </a:rPr>
              <a:t>uilt in Unity 3D with </a:t>
            </a:r>
            <a:r>
              <a:rPr lang="en-US" sz="2900" spc="-29">
                <a:solidFill>
                  <a:srgbClr val="000000"/>
                </a:solidFill>
                <a:latin typeface="Telegraf"/>
                <a:ea typeface="Telegraf"/>
                <a:cs typeface="Telegraf"/>
                <a:sym typeface="Telegraf"/>
              </a:rPr>
              <a:t>conveyors, bins, sensors, and colliders </a:t>
            </a:r>
            <a:r>
              <a:rPr lang="en-US" sz="2900" spc="-29">
                <a:solidFill>
                  <a:srgbClr val="000000"/>
                </a:solidFill>
                <a:latin typeface="Telegraf"/>
                <a:ea typeface="Telegraf"/>
                <a:cs typeface="Telegraf"/>
                <a:sym typeface="Telegraf"/>
              </a:rPr>
              <a:t>to mimic an industrial sorting line.</a:t>
            </a:r>
          </a:p>
          <a:p>
            <a:pPr algn="l" marL="626111" indent="-313055" lvl="1">
              <a:lnSpc>
                <a:spcPts val="5249"/>
              </a:lnSpc>
              <a:buFont typeface="Arial"/>
              <a:buChar char="•"/>
            </a:pPr>
            <a:r>
              <a:rPr lang="en-US" sz="2900" spc="-29">
                <a:solidFill>
                  <a:srgbClr val="000000"/>
                </a:solidFill>
                <a:latin typeface="Telegraf"/>
                <a:ea typeface="Telegraf"/>
                <a:cs typeface="Telegraf"/>
                <a:sym typeface="Telegraf"/>
              </a:rPr>
              <a:t>Integrated </a:t>
            </a:r>
            <a:r>
              <a:rPr lang="en-US" sz="2900" spc="-29">
                <a:solidFill>
                  <a:srgbClr val="000000"/>
                </a:solidFill>
                <a:latin typeface="Telegraf"/>
                <a:ea typeface="Telegraf"/>
                <a:cs typeface="Telegraf"/>
                <a:sym typeface="Telegraf"/>
              </a:rPr>
              <a:t>Rigidbody and Box Collider</a:t>
            </a:r>
            <a:r>
              <a:rPr lang="en-US" sz="2900" spc="-29">
                <a:solidFill>
                  <a:srgbClr val="000000"/>
                </a:solidFill>
                <a:latin typeface="Telegraf"/>
                <a:ea typeface="Telegraf"/>
                <a:cs typeface="Telegraf"/>
                <a:sym typeface="Telegraf"/>
              </a:rPr>
              <a:t> for realistic physics and collisions.</a:t>
            </a:r>
          </a:p>
          <a:p>
            <a:pPr algn="l" marL="626111" indent="-313055" lvl="1">
              <a:lnSpc>
                <a:spcPts val="5249"/>
              </a:lnSpc>
              <a:buFont typeface="Arial"/>
              <a:buChar char="•"/>
            </a:pPr>
            <a:r>
              <a:rPr lang="en-US" sz="2900" spc="-29">
                <a:solidFill>
                  <a:srgbClr val="000000"/>
                </a:solidFill>
                <a:latin typeface="Telegraf"/>
                <a:ea typeface="Telegraf"/>
                <a:cs typeface="Telegraf"/>
                <a:sym typeface="Telegraf"/>
              </a:rPr>
              <a:t>Added </a:t>
            </a:r>
            <a:r>
              <a:rPr lang="en-US" sz="2900" spc="-29">
                <a:solidFill>
                  <a:srgbClr val="000000"/>
                </a:solidFill>
                <a:latin typeface="Telegraf"/>
                <a:ea typeface="Telegraf"/>
                <a:cs typeface="Telegraf"/>
                <a:sym typeface="Telegraf"/>
              </a:rPr>
              <a:t>materials, lighting, and textures</a:t>
            </a:r>
            <a:r>
              <a:rPr lang="en-US" sz="2900" spc="-29">
                <a:solidFill>
                  <a:srgbClr val="000000"/>
                </a:solidFill>
                <a:latin typeface="Telegraf"/>
                <a:ea typeface="Telegraf"/>
                <a:cs typeface="Telegraf"/>
                <a:sym typeface="Telegraf"/>
              </a:rPr>
              <a:t> for an industrial look.</a:t>
            </a:r>
          </a:p>
          <a:p>
            <a:pPr algn="l" marL="626111" indent="-313055" lvl="1">
              <a:lnSpc>
                <a:spcPts val="5249"/>
              </a:lnSpc>
              <a:buFont typeface="Arial"/>
              <a:buChar char="•"/>
            </a:pPr>
            <a:r>
              <a:rPr lang="en-US" sz="2900" spc="-29">
                <a:solidFill>
                  <a:srgbClr val="000000"/>
                </a:solidFill>
                <a:latin typeface="Telegraf"/>
                <a:ea typeface="Telegraf"/>
                <a:cs typeface="Telegraf"/>
                <a:sym typeface="Telegraf"/>
              </a:rPr>
              <a:t>Optimized </a:t>
            </a:r>
            <a:r>
              <a:rPr lang="en-US" sz="2900" spc="-29">
                <a:solidFill>
                  <a:srgbClr val="000000"/>
                </a:solidFill>
                <a:latin typeface="Telegraf"/>
                <a:ea typeface="Telegraf"/>
                <a:cs typeface="Telegraf"/>
                <a:sym typeface="Telegraf"/>
              </a:rPr>
              <a:t>camera angles and </a:t>
            </a:r>
            <a:r>
              <a:rPr lang="en-US" sz="2900" spc="-29">
                <a:solidFill>
                  <a:srgbClr val="000000"/>
                </a:solidFill>
                <a:latin typeface="Telegraf"/>
                <a:ea typeface="Telegraf"/>
                <a:cs typeface="Telegraf"/>
                <a:sym typeface="Telegraf"/>
              </a:rPr>
              <a:t>lay</a:t>
            </a:r>
            <a:r>
              <a:rPr lang="en-US" sz="2900" spc="-29">
                <a:solidFill>
                  <a:srgbClr val="000000"/>
                </a:solidFill>
                <a:latin typeface="Telegraf"/>
                <a:ea typeface="Telegraf"/>
                <a:cs typeface="Telegraf"/>
                <a:sym typeface="Telegraf"/>
              </a:rPr>
              <a:t>ou</a:t>
            </a:r>
            <a:r>
              <a:rPr lang="en-US" sz="2900" spc="-29">
                <a:solidFill>
                  <a:srgbClr val="000000"/>
                </a:solidFill>
                <a:latin typeface="Telegraf"/>
                <a:ea typeface="Telegraf"/>
                <a:cs typeface="Telegraf"/>
                <a:sym typeface="Telegraf"/>
              </a:rPr>
              <a:t>t for clear visualization of sorting motion.</a:t>
            </a:r>
          </a:p>
          <a:p>
            <a:pPr algn="l">
              <a:lnSpc>
                <a:spcPts val="319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66750" y="657225"/>
            <a:ext cx="10323718" cy="204152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C</a:t>
            </a:r>
            <a:r>
              <a:rPr lang="en-US" b="true" sz="6999" spc="-69">
                <a:solidFill>
                  <a:srgbClr val="5A7D9A"/>
                </a:solidFill>
                <a:latin typeface="Telegraf Bold"/>
                <a:ea typeface="Telegraf Bold"/>
                <a:cs typeface="Telegraf Bold"/>
                <a:sym typeface="Telegraf Bold"/>
              </a:rPr>
              <a:t>onveyor Materials &amp; Textures</a:t>
            </a:r>
          </a:p>
        </p:txBody>
      </p:sp>
      <p:grpSp>
        <p:nvGrpSpPr>
          <p:cNvPr name="Group 3" id="3"/>
          <p:cNvGrpSpPr/>
          <p:nvPr/>
        </p:nvGrpSpPr>
        <p:grpSpPr>
          <a:xfrm rot="0">
            <a:off x="15049500" y="0"/>
            <a:ext cx="3238500" cy="10287000"/>
            <a:chOff x="0" y="0"/>
            <a:chExt cx="852938" cy="2709333"/>
          </a:xfrm>
        </p:grpSpPr>
        <p:sp>
          <p:nvSpPr>
            <p:cNvPr name="Freeform 4" id="4"/>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5" id="5"/>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6" id="6"/>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Freeform 7" id="7"/>
          <p:cNvSpPr/>
          <p:nvPr/>
        </p:nvSpPr>
        <p:spPr>
          <a:xfrm flipH="false" flipV="false" rot="0">
            <a:off x="8389213" y="2955180"/>
            <a:ext cx="8985737" cy="5361914"/>
          </a:xfrm>
          <a:custGeom>
            <a:avLst/>
            <a:gdLst/>
            <a:ahLst/>
            <a:cxnLst/>
            <a:rect r="r" b="b" t="t" l="l"/>
            <a:pathLst>
              <a:path h="5361914" w="8985737">
                <a:moveTo>
                  <a:pt x="0" y="0"/>
                </a:moveTo>
                <a:lnTo>
                  <a:pt x="8985737" y="0"/>
                </a:lnTo>
                <a:lnTo>
                  <a:pt x="8985737" y="5361914"/>
                </a:lnTo>
                <a:lnTo>
                  <a:pt x="0" y="5361914"/>
                </a:lnTo>
                <a:lnTo>
                  <a:pt x="0" y="0"/>
                </a:lnTo>
                <a:close/>
              </a:path>
            </a:pathLst>
          </a:custGeom>
          <a:blipFill>
            <a:blip r:embed="rId2"/>
            <a:stretch>
              <a:fillRect l="0" t="0" r="0" b="-4670"/>
            </a:stretch>
          </a:blipFill>
        </p:spPr>
      </p:sp>
      <p:sp>
        <p:nvSpPr>
          <p:cNvPr name="TextBox 8" id="8"/>
          <p:cNvSpPr txBox="true"/>
          <p:nvPr/>
        </p:nvSpPr>
        <p:spPr>
          <a:xfrm rot="0">
            <a:off x="17526744"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7</a:t>
            </a:r>
          </a:p>
        </p:txBody>
      </p:sp>
      <p:sp>
        <p:nvSpPr>
          <p:cNvPr name="TextBox 9" id="9"/>
          <p:cNvSpPr txBox="true"/>
          <p:nvPr/>
        </p:nvSpPr>
        <p:spPr>
          <a:xfrm rot="0">
            <a:off x="131994" y="3049270"/>
            <a:ext cx="8134462" cy="6437630"/>
          </a:xfrm>
          <a:prstGeom prst="rect">
            <a:avLst/>
          </a:prstGeom>
        </p:spPr>
        <p:txBody>
          <a:bodyPr anchor="t" rtlCol="false" tIns="0" lIns="0" bIns="0" rIns="0">
            <a:spAutoFit/>
          </a:bodyPr>
          <a:lstStyle/>
          <a:p>
            <a:pPr algn="l" marL="626111" indent="-313055" lvl="1">
              <a:lnSpc>
                <a:spcPts val="3190"/>
              </a:lnSpc>
              <a:buFont typeface="Arial"/>
              <a:buChar char="•"/>
            </a:pPr>
            <a:r>
              <a:rPr lang="en-US" sz="2900" spc="-29">
                <a:solidFill>
                  <a:srgbClr val="000000"/>
                </a:solidFill>
                <a:latin typeface="Telegraf"/>
                <a:ea typeface="Telegraf"/>
                <a:cs typeface="Telegraf"/>
                <a:sym typeface="Telegraf"/>
              </a:rPr>
              <a:t>The c</a:t>
            </a:r>
            <a:r>
              <a:rPr lang="en-US" sz="2900" spc="-29">
                <a:solidFill>
                  <a:srgbClr val="000000"/>
                </a:solidFill>
                <a:latin typeface="Telegraf"/>
                <a:ea typeface="Telegraf"/>
                <a:cs typeface="Telegraf"/>
                <a:sym typeface="Telegraf"/>
              </a:rPr>
              <a:t>onveyor was modeled as a </a:t>
            </a:r>
            <a:r>
              <a:rPr lang="en-US" b="true" sz="2900" spc="-29">
                <a:solidFill>
                  <a:srgbClr val="000000"/>
                </a:solidFill>
                <a:latin typeface="Telegraf Bold"/>
                <a:ea typeface="Telegraf Bold"/>
                <a:cs typeface="Telegraf Bold"/>
                <a:sym typeface="Telegraf Bold"/>
              </a:rPr>
              <a:t>rubber-textured plane</a:t>
            </a:r>
            <a:r>
              <a:rPr lang="en-US" sz="2900" spc="-29">
                <a:solidFill>
                  <a:srgbClr val="000000"/>
                </a:solidFill>
                <a:latin typeface="Telegraf"/>
                <a:ea typeface="Telegraf"/>
                <a:cs typeface="Telegraf"/>
                <a:sym typeface="Telegraf"/>
              </a:rPr>
              <a:t> </a:t>
            </a:r>
            <a:r>
              <a:rPr lang="en-US" sz="2900" spc="-29">
                <a:solidFill>
                  <a:srgbClr val="000000"/>
                </a:solidFill>
                <a:latin typeface="Telegraf"/>
                <a:ea typeface="Telegraf"/>
                <a:cs typeface="Telegraf"/>
                <a:sym typeface="Telegraf"/>
              </a:rPr>
              <a:t>with adjusted friction parameters to simulate realistic motion.</a:t>
            </a:r>
          </a:p>
          <a:p>
            <a:pPr algn="l">
              <a:lnSpc>
                <a:spcPts val="3190"/>
              </a:lnSpc>
            </a:pPr>
          </a:p>
          <a:p>
            <a:pPr algn="l" marL="626111" indent="-313055" lvl="1">
              <a:lnSpc>
                <a:spcPts val="3190"/>
              </a:lnSpc>
              <a:buFont typeface="Arial"/>
              <a:buChar char="•"/>
            </a:pPr>
            <a:r>
              <a:rPr lang="en-US" b="true" sz="2900" spc="-29">
                <a:solidFill>
                  <a:srgbClr val="000000"/>
                </a:solidFill>
                <a:latin typeface="Telegraf Bold"/>
                <a:ea typeface="Telegraf Bold"/>
                <a:cs typeface="Telegraf Bold"/>
                <a:sym typeface="Telegraf Bold"/>
              </a:rPr>
              <a:t>Metallic rollers</a:t>
            </a:r>
            <a:r>
              <a:rPr lang="en-US" sz="2900" spc="-29">
                <a:solidFill>
                  <a:srgbClr val="000000"/>
                </a:solidFill>
                <a:latin typeface="Telegraf"/>
                <a:ea typeface="Telegraf"/>
                <a:cs typeface="Telegraf"/>
                <a:sym typeface="Telegraf"/>
              </a:rPr>
              <a:t> were represented using reflective materials to create </a:t>
            </a:r>
            <a:r>
              <a:rPr lang="en-US" sz="2900" spc="-29">
                <a:solidFill>
                  <a:srgbClr val="000000"/>
                </a:solidFill>
                <a:latin typeface="Telegraf"/>
                <a:ea typeface="Telegraf"/>
                <a:cs typeface="Telegraf"/>
                <a:sym typeface="Telegraf"/>
              </a:rPr>
              <a:t>accurate </a:t>
            </a:r>
            <a:r>
              <a:rPr lang="en-US" sz="2900" spc="-29">
                <a:solidFill>
                  <a:srgbClr val="000000"/>
                </a:solidFill>
                <a:latin typeface="Telegraf"/>
                <a:ea typeface="Telegraf"/>
                <a:cs typeface="Telegraf"/>
                <a:sym typeface="Telegraf"/>
              </a:rPr>
              <a:t>texture reflections.</a:t>
            </a:r>
          </a:p>
          <a:p>
            <a:pPr algn="l">
              <a:lnSpc>
                <a:spcPts val="3190"/>
              </a:lnSpc>
            </a:pPr>
          </a:p>
          <a:p>
            <a:pPr algn="l" marL="626111" indent="-313055" lvl="1">
              <a:lnSpc>
                <a:spcPts val="3190"/>
              </a:lnSpc>
              <a:buFont typeface="Arial"/>
              <a:buChar char="•"/>
            </a:pPr>
            <a:r>
              <a:rPr lang="en-US" sz="2900" spc="-29">
                <a:solidFill>
                  <a:srgbClr val="000000"/>
                </a:solidFill>
                <a:latin typeface="Telegraf"/>
                <a:ea typeface="Telegraf"/>
                <a:cs typeface="Telegraf"/>
                <a:sym typeface="Telegraf"/>
              </a:rPr>
              <a:t>The </a:t>
            </a:r>
            <a:r>
              <a:rPr lang="en-US" b="true" sz="2900" spc="-29">
                <a:solidFill>
                  <a:srgbClr val="000000"/>
                </a:solidFill>
                <a:latin typeface="Telegraf Bold"/>
                <a:ea typeface="Telegraf Bold"/>
                <a:cs typeface="Telegraf Bold"/>
                <a:sym typeface="Telegraf Bold"/>
              </a:rPr>
              <a:t>floor was given a matte finish </a:t>
            </a:r>
            <a:r>
              <a:rPr lang="en-US" sz="2900" spc="-29">
                <a:solidFill>
                  <a:srgbClr val="000000"/>
                </a:solidFill>
                <a:latin typeface="Telegraf"/>
                <a:ea typeface="Telegraf"/>
                <a:cs typeface="Telegraf"/>
                <a:sym typeface="Telegraf"/>
              </a:rPr>
              <a:t>to minimize unwanted</a:t>
            </a:r>
            <a:r>
              <a:rPr lang="en-US" sz="2900" spc="-29">
                <a:solidFill>
                  <a:srgbClr val="000000"/>
                </a:solidFill>
                <a:latin typeface="Telegraf"/>
                <a:ea typeface="Telegraf"/>
                <a:cs typeface="Telegraf"/>
                <a:sym typeface="Telegraf"/>
              </a:rPr>
              <a:t> light g</a:t>
            </a:r>
            <a:r>
              <a:rPr lang="en-US" sz="2900" spc="-29">
                <a:solidFill>
                  <a:srgbClr val="000000"/>
                </a:solidFill>
                <a:latin typeface="Telegraf"/>
                <a:ea typeface="Telegraf"/>
                <a:cs typeface="Telegraf"/>
                <a:sym typeface="Telegraf"/>
              </a:rPr>
              <a:t>lare within the Unity environment.</a:t>
            </a:r>
          </a:p>
          <a:p>
            <a:pPr algn="l">
              <a:lnSpc>
                <a:spcPts val="3190"/>
              </a:lnSpc>
            </a:pPr>
          </a:p>
          <a:p>
            <a:pPr algn="l" marL="626111" indent="-313055" lvl="1">
              <a:lnSpc>
                <a:spcPts val="3190"/>
              </a:lnSpc>
              <a:buFont typeface="Arial"/>
              <a:buChar char="•"/>
            </a:pPr>
            <a:r>
              <a:rPr lang="en-US" b="true" sz="2900" spc="-29">
                <a:solidFill>
                  <a:srgbClr val="000000"/>
                </a:solidFill>
                <a:latin typeface="Telegraf Bold"/>
                <a:ea typeface="Telegraf Bold"/>
                <a:cs typeface="Telegraf Bold"/>
                <a:sym typeface="Telegraf Bold"/>
              </a:rPr>
              <a:t>Friction coefficients were fine-tuned</a:t>
            </a:r>
            <a:r>
              <a:rPr lang="en-US" sz="2900" spc="-29">
                <a:solidFill>
                  <a:srgbClr val="000000"/>
                </a:solidFill>
                <a:latin typeface="Telegraf"/>
                <a:ea typeface="Telegraf"/>
                <a:cs typeface="Telegraf"/>
                <a:sym typeface="Telegraf"/>
              </a:rPr>
              <a:t> to prevent object slippage and ensure stable part movement during sorting.</a:t>
            </a:r>
          </a:p>
          <a:p>
            <a:pPr algn="l">
              <a:lnSpc>
                <a:spcPts val="319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049500" y="0"/>
            <a:ext cx="3238500" cy="10287000"/>
            <a:chOff x="0" y="0"/>
            <a:chExt cx="852938" cy="2709333"/>
          </a:xfrm>
        </p:grpSpPr>
        <p:sp>
          <p:nvSpPr>
            <p:cNvPr name="Freeform 3" id="3"/>
            <p:cNvSpPr/>
            <p:nvPr/>
          </p:nvSpPr>
          <p:spPr>
            <a:xfrm flipH="false" flipV="false" rot="0">
              <a:off x="0" y="0"/>
              <a:ext cx="852938" cy="2709333"/>
            </a:xfrm>
            <a:custGeom>
              <a:avLst/>
              <a:gdLst/>
              <a:ahLst/>
              <a:cxnLst/>
              <a:rect r="r" b="b" t="t" l="l"/>
              <a:pathLst>
                <a:path h="2709333" w="852938">
                  <a:moveTo>
                    <a:pt x="0" y="0"/>
                  </a:moveTo>
                  <a:lnTo>
                    <a:pt x="852938" y="0"/>
                  </a:lnTo>
                  <a:lnTo>
                    <a:pt x="852938" y="2709333"/>
                  </a:lnTo>
                  <a:lnTo>
                    <a:pt x="0" y="2709333"/>
                  </a:lnTo>
                  <a:close/>
                </a:path>
              </a:pathLst>
            </a:custGeom>
            <a:solidFill>
              <a:srgbClr val="91A2B4"/>
            </a:solidFill>
          </p:spPr>
        </p:sp>
        <p:sp>
          <p:nvSpPr>
            <p:cNvPr name="TextBox 4" id="4"/>
            <p:cNvSpPr txBox="true"/>
            <p:nvPr/>
          </p:nvSpPr>
          <p:spPr>
            <a:xfrm>
              <a:off x="0" y="-76200"/>
              <a:ext cx="852938" cy="2785533"/>
            </a:xfrm>
            <a:prstGeom prst="rect">
              <a:avLst/>
            </a:prstGeom>
          </p:spPr>
          <p:txBody>
            <a:bodyPr anchor="ctr" rtlCol="false" tIns="50800" lIns="50800" bIns="50800" rIns="50800"/>
            <a:lstStyle/>
            <a:p>
              <a:pPr algn="ctr" marL="0" indent="0" lvl="0">
                <a:lnSpc>
                  <a:spcPts val="2800"/>
                </a:lnSpc>
              </a:pPr>
            </a:p>
          </p:txBody>
        </p:sp>
      </p:grpSp>
      <p:sp>
        <p:nvSpPr>
          <p:cNvPr name="AutoShape 5" id="5"/>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Freeform 6" id="6"/>
          <p:cNvSpPr/>
          <p:nvPr/>
        </p:nvSpPr>
        <p:spPr>
          <a:xfrm flipH="false" flipV="false" rot="0">
            <a:off x="6701270" y="1571652"/>
            <a:ext cx="10749870" cy="6421684"/>
          </a:xfrm>
          <a:custGeom>
            <a:avLst/>
            <a:gdLst/>
            <a:ahLst/>
            <a:cxnLst/>
            <a:rect r="r" b="b" t="t" l="l"/>
            <a:pathLst>
              <a:path h="6421684" w="10749870">
                <a:moveTo>
                  <a:pt x="0" y="0"/>
                </a:moveTo>
                <a:lnTo>
                  <a:pt x="10749870" y="0"/>
                </a:lnTo>
                <a:lnTo>
                  <a:pt x="10749870" y="6421684"/>
                </a:lnTo>
                <a:lnTo>
                  <a:pt x="0" y="6421684"/>
                </a:lnTo>
                <a:lnTo>
                  <a:pt x="0" y="0"/>
                </a:lnTo>
                <a:close/>
              </a:path>
            </a:pathLst>
          </a:custGeom>
          <a:blipFill>
            <a:blip r:embed="rId2"/>
            <a:stretch>
              <a:fillRect l="0" t="0" r="0" b="-4624"/>
            </a:stretch>
          </a:blipFill>
        </p:spPr>
      </p:sp>
      <p:sp>
        <p:nvSpPr>
          <p:cNvPr name="TextBox 7" id="7"/>
          <p:cNvSpPr txBox="true"/>
          <p:nvPr/>
        </p:nvSpPr>
        <p:spPr>
          <a:xfrm rot="0">
            <a:off x="6701270" y="571500"/>
            <a:ext cx="5448300" cy="895350"/>
          </a:xfrm>
          <a:prstGeom prst="rect">
            <a:avLst/>
          </a:prstGeom>
        </p:spPr>
        <p:txBody>
          <a:bodyPr anchor="t" rtlCol="false" tIns="0" lIns="0" bIns="0" rIns="0">
            <a:spAutoFit/>
          </a:bodyPr>
          <a:lstStyle/>
          <a:p>
            <a:pPr algn="l" marL="0" indent="0" lvl="0">
              <a:lnSpc>
                <a:spcPts val="3300"/>
              </a:lnSpc>
            </a:pPr>
            <a:r>
              <a:rPr lang="en-US" b="true" sz="3000" spc="-30">
                <a:solidFill>
                  <a:srgbClr val="778899"/>
                </a:solidFill>
                <a:latin typeface="Telegraf Bold"/>
                <a:ea typeface="Telegraf Bold"/>
                <a:cs typeface="Telegraf Bold"/>
                <a:sym typeface="Telegraf Bold"/>
              </a:rPr>
              <a:t>Overview of the Spawn Point Mechanism</a:t>
            </a:r>
          </a:p>
        </p:txBody>
      </p:sp>
      <p:sp>
        <p:nvSpPr>
          <p:cNvPr name="TextBox 8" id="8"/>
          <p:cNvSpPr txBox="true"/>
          <p:nvPr/>
        </p:nvSpPr>
        <p:spPr>
          <a:xfrm rot="0">
            <a:off x="666750" y="657225"/>
            <a:ext cx="5448300" cy="301307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Random Cube Generation</a:t>
            </a:r>
          </a:p>
        </p:txBody>
      </p:sp>
      <p:sp>
        <p:nvSpPr>
          <p:cNvPr name="TextBox 9" id="9"/>
          <p:cNvSpPr txBox="true"/>
          <p:nvPr/>
        </p:nvSpPr>
        <p:spPr>
          <a:xfrm rot="0">
            <a:off x="17526744"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8</a:t>
            </a:r>
          </a:p>
        </p:txBody>
      </p:sp>
      <p:sp>
        <p:nvSpPr>
          <p:cNvPr name="TextBox 10" id="10"/>
          <p:cNvSpPr txBox="true"/>
          <p:nvPr/>
        </p:nvSpPr>
        <p:spPr>
          <a:xfrm rot="0">
            <a:off x="666750" y="4184600"/>
            <a:ext cx="5448300" cy="3559810"/>
          </a:xfrm>
          <a:prstGeom prst="rect">
            <a:avLst/>
          </a:prstGeom>
        </p:spPr>
        <p:txBody>
          <a:bodyPr anchor="t" rtlCol="false" tIns="0" lIns="0" bIns="0" rIns="0">
            <a:spAutoFit/>
          </a:bodyPr>
          <a:lstStyle/>
          <a:p>
            <a:pPr algn="l" marL="604518" indent="-302259" lvl="1">
              <a:lnSpc>
                <a:spcPts val="3079"/>
              </a:lnSpc>
              <a:buFont typeface="Arial"/>
              <a:buChar char="•"/>
            </a:pPr>
            <a:r>
              <a:rPr lang="en-US" b="true" sz="2799" spc="-27">
                <a:solidFill>
                  <a:srgbClr val="000000"/>
                </a:solidFill>
                <a:latin typeface="Telegraf Bold"/>
                <a:ea typeface="Telegraf Bold"/>
                <a:cs typeface="Telegraf Bold"/>
                <a:sym typeface="Telegraf Bold"/>
              </a:rPr>
              <a:t>Cubes generated at regular intervals at the spawn point.</a:t>
            </a:r>
          </a:p>
          <a:p>
            <a:pPr algn="l">
              <a:lnSpc>
                <a:spcPts val="3079"/>
              </a:lnSpc>
            </a:pPr>
          </a:p>
          <a:p>
            <a:pPr algn="l" marL="604518" indent="-302259" lvl="1">
              <a:lnSpc>
                <a:spcPts val="3079"/>
              </a:lnSpc>
              <a:buFont typeface="Arial"/>
              <a:buChar char="•"/>
            </a:pPr>
            <a:r>
              <a:rPr lang="en-US" b="true" sz="2799" spc="-27">
                <a:solidFill>
                  <a:srgbClr val="000000"/>
                </a:solidFill>
                <a:latin typeface="Telegraf Bold"/>
                <a:ea typeface="Telegraf Bold"/>
                <a:cs typeface="Telegraf Bold"/>
                <a:sym typeface="Telegraf Bold"/>
              </a:rPr>
              <a:t>Randomized color and size simulate production variability.</a:t>
            </a:r>
          </a:p>
          <a:p>
            <a:pPr algn="l">
              <a:lnSpc>
                <a:spcPts val="3079"/>
              </a:lnSpc>
            </a:pPr>
          </a:p>
          <a:p>
            <a:pPr algn="l" marL="604518" indent="-302259" lvl="1">
              <a:lnSpc>
                <a:spcPts val="3079"/>
              </a:lnSpc>
              <a:buFont typeface="Arial"/>
              <a:buChar char="•"/>
            </a:pPr>
            <a:r>
              <a:rPr lang="en-US" b="true" sz="2799" spc="-27">
                <a:solidFill>
                  <a:srgbClr val="000000"/>
                </a:solidFill>
                <a:latin typeface="Telegraf Bold"/>
                <a:ea typeface="Telegraf Bold"/>
                <a:cs typeface="Telegraf Bold"/>
                <a:sym typeface="Telegraf Bold"/>
              </a:rPr>
              <a:t>Spawn controlled by CubeSpawner.cs script.</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6750" y="704850"/>
            <a:ext cx="12955905" cy="1069975"/>
          </a:xfrm>
          <a:prstGeom prst="rect">
            <a:avLst/>
          </a:prstGeom>
        </p:spPr>
        <p:txBody>
          <a:bodyPr anchor="t" rtlCol="false" tIns="0" lIns="0" bIns="0" rIns="0">
            <a:spAutoFit/>
          </a:bodyPr>
          <a:lstStyle/>
          <a:p>
            <a:pPr algn="l" marL="0" indent="0" lvl="0">
              <a:lnSpc>
                <a:spcPts val="7699"/>
              </a:lnSpc>
            </a:pPr>
            <a:r>
              <a:rPr lang="en-US" b="true" sz="6999" spc="-69">
                <a:solidFill>
                  <a:srgbClr val="5A7D9A"/>
                </a:solidFill>
                <a:latin typeface="Telegraf Bold"/>
                <a:ea typeface="Telegraf Bold"/>
                <a:cs typeface="Telegraf Bold"/>
                <a:sym typeface="Telegraf Bold"/>
              </a:rPr>
              <a:t>Spawning Code</a:t>
            </a:r>
          </a:p>
        </p:txBody>
      </p:sp>
      <p:sp>
        <p:nvSpPr>
          <p:cNvPr name="TextBox 3" id="3"/>
          <p:cNvSpPr txBox="true"/>
          <p:nvPr/>
        </p:nvSpPr>
        <p:spPr>
          <a:xfrm rot="0">
            <a:off x="666750" y="2161817"/>
            <a:ext cx="16592550" cy="7562850"/>
          </a:xfrm>
          <a:prstGeom prst="rect">
            <a:avLst/>
          </a:prstGeom>
        </p:spPr>
        <p:txBody>
          <a:bodyPr anchor="t" rtlCol="false" tIns="0" lIns="0" bIns="0" rIns="0">
            <a:spAutoFit/>
          </a:bodyPr>
          <a:lstStyle/>
          <a:p>
            <a:pPr algn="l" marL="0" indent="0" lvl="0">
              <a:lnSpc>
                <a:spcPts val="3300"/>
              </a:lnSpc>
            </a:pPr>
            <a:r>
              <a:rPr lang="en-US" b="true" sz="3000" spc="-30">
                <a:solidFill>
                  <a:srgbClr val="000000"/>
                </a:solidFill>
                <a:latin typeface="Space Mono Bold"/>
                <a:ea typeface="Space Mono Bold"/>
                <a:cs typeface="Space Mono Bold"/>
                <a:sym typeface="Space Mono Bold"/>
              </a:rPr>
              <a:t>public GameObject cubePrefab;</a:t>
            </a:r>
          </a:p>
          <a:p>
            <a:pPr algn="l" marL="0" indent="0" lvl="0">
              <a:lnSpc>
                <a:spcPts val="3300"/>
              </a:lnSpc>
            </a:pPr>
            <a:r>
              <a:rPr lang="en-US" b="true" sz="3000" spc="-30">
                <a:solidFill>
                  <a:srgbClr val="000000"/>
                </a:solidFill>
                <a:latin typeface="Space Mono Bold"/>
                <a:ea typeface="Space Mono Bold"/>
                <a:cs typeface="Space Mono Bold"/>
                <a:sym typeface="Space Mono Bold"/>
              </a:rPr>
              <a:t>public float spawnInterval = 1.5f;</a:t>
            </a:r>
          </a:p>
          <a:p>
            <a:pPr algn="l" marL="0" indent="0" lvl="0">
              <a:lnSpc>
                <a:spcPts val="3300"/>
              </a:lnSpc>
            </a:pPr>
          </a:p>
          <a:p>
            <a:pPr algn="l" marL="0" indent="0" lvl="0">
              <a:lnSpc>
                <a:spcPts val="3300"/>
              </a:lnSpc>
            </a:pPr>
            <a:r>
              <a:rPr lang="en-US" b="true" sz="3000" spc="-30">
                <a:solidFill>
                  <a:srgbClr val="000000"/>
                </a:solidFill>
                <a:latin typeface="Space Mono Bold"/>
                <a:ea typeface="Space Mono Bold"/>
                <a:cs typeface="Space Mono Bold"/>
                <a:sym typeface="Space Mono Bold"/>
              </a:rPr>
              <a:t>private void Start()</a:t>
            </a:r>
          </a:p>
          <a:p>
            <a:pPr algn="l" marL="0" indent="0" lvl="0">
              <a:lnSpc>
                <a:spcPts val="3300"/>
              </a:lnSpc>
            </a:pPr>
            <a:r>
              <a:rPr lang="en-US" b="true" sz="3000" spc="-30">
                <a:solidFill>
                  <a:srgbClr val="000000"/>
                </a:solidFill>
                <a:latin typeface="Space Mono Bold"/>
                <a:ea typeface="Space Mono Bold"/>
                <a:cs typeface="Space Mono Bold"/>
                <a:sym typeface="Space Mono Bold"/>
              </a:rPr>
              <a:t>{</a:t>
            </a:r>
          </a:p>
          <a:p>
            <a:pPr algn="l" marL="0" indent="0" lvl="0">
              <a:lnSpc>
                <a:spcPts val="3300"/>
              </a:lnSpc>
            </a:pPr>
            <a:r>
              <a:rPr lang="en-US" b="true" sz="3000" spc="-30">
                <a:solidFill>
                  <a:srgbClr val="000000"/>
                </a:solidFill>
                <a:latin typeface="Space Mono Bold"/>
                <a:ea typeface="Space Mono Bold"/>
                <a:cs typeface="Space Mono Bold"/>
                <a:sym typeface="Space Mono Bold"/>
              </a:rPr>
              <a:t>    StartCoroutine(SpawnCubes());</a:t>
            </a:r>
          </a:p>
          <a:p>
            <a:pPr algn="l" marL="0" indent="0" lvl="0">
              <a:lnSpc>
                <a:spcPts val="3300"/>
              </a:lnSpc>
            </a:pPr>
            <a:r>
              <a:rPr lang="en-US" b="true" sz="3000" spc="-30">
                <a:solidFill>
                  <a:srgbClr val="000000"/>
                </a:solidFill>
                <a:latin typeface="Space Mono Bold"/>
                <a:ea typeface="Space Mono Bold"/>
                <a:cs typeface="Space Mono Bold"/>
                <a:sym typeface="Space Mono Bold"/>
              </a:rPr>
              <a:t>}</a:t>
            </a:r>
          </a:p>
          <a:p>
            <a:pPr algn="l" marL="0" indent="0" lvl="0">
              <a:lnSpc>
                <a:spcPts val="3300"/>
              </a:lnSpc>
            </a:pPr>
          </a:p>
          <a:p>
            <a:pPr algn="l" marL="0" indent="0" lvl="0">
              <a:lnSpc>
                <a:spcPts val="3300"/>
              </a:lnSpc>
            </a:pPr>
            <a:r>
              <a:rPr lang="en-US" b="true" sz="3000" spc="-30">
                <a:solidFill>
                  <a:srgbClr val="000000"/>
                </a:solidFill>
                <a:latin typeface="Space Mono Bold"/>
                <a:ea typeface="Space Mono Bold"/>
                <a:cs typeface="Space Mono Bold"/>
                <a:sym typeface="Space Mono Bold"/>
              </a:rPr>
              <a:t>IEnumerator SpawnCubes()</a:t>
            </a:r>
          </a:p>
          <a:p>
            <a:pPr algn="l" marL="0" indent="0" lvl="0">
              <a:lnSpc>
                <a:spcPts val="3300"/>
              </a:lnSpc>
            </a:pPr>
            <a:r>
              <a:rPr lang="en-US" b="true" sz="3000" spc="-30">
                <a:solidFill>
                  <a:srgbClr val="000000"/>
                </a:solidFill>
                <a:latin typeface="Space Mono Bold"/>
                <a:ea typeface="Space Mono Bold"/>
                <a:cs typeface="Space Mono Bold"/>
                <a:sym typeface="Space Mono Bold"/>
              </a:rPr>
              <a:t>{</a:t>
            </a:r>
          </a:p>
          <a:p>
            <a:pPr algn="l" marL="0" indent="0" lvl="0">
              <a:lnSpc>
                <a:spcPts val="3300"/>
              </a:lnSpc>
            </a:pPr>
            <a:r>
              <a:rPr lang="en-US" b="true" sz="3000" spc="-30">
                <a:solidFill>
                  <a:srgbClr val="000000"/>
                </a:solidFill>
                <a:latin typeface="Space Mono Bold"/>
                <a:ea typeface="Space Mono Bold"/>
                <a:cs typeface="Space Mono Bold"/>
                <a:sym typeface="Space Mono Bold"/>
              </a:rPr>
              <a:t>    while (true)</a:t>
            </a:r>
          </a:p>
          <a:p>
            <a:pPr algn="l" marL="0" indent="0" lvl="0">
              <a:lnSpc>
                <a:spcPts val="3300"/>
              </a:lnSpc>
            </a:pPr>
            <a:r>
              <a:rPr lang="en-US" b="true" sz="3000" spc="-30">
                <a:solidFill>
                  <a:srgbClr val="000000"/>
                </a:solidFill>
                <a:latin typeface="Space Mono Bold"/>
                <a:ea typeface="Space Mono Bold"/>
                <a:cs typeface="Space Mono Bold"/>
                <a:sym typeface="Space Mono Bold"/>
              </a:rPr>
              <a:t>    {</a:t>
            </a:r>
          </a:p>
          <a:p>
            <a:pPr algn="l" marL="0" indent="0" lvl="0">
              <a:lnSpc>
                <a:spcPts val="3300"/>
              </a:lnSpc>
            </a:pPr>
            <a:r>
              <a:rPr lang="en-US" b="true" sz="3000" spc="-30">
                <a:solidFill>
                  <a:srgbClr val="000000"/>
                </a:solidFill>
                <a:latin typeface="Space Mono Bold"/>
                <a:ea typeface="Space Mono Bold"/>
                <a:cs typeface="Space Mono Bold"/>
                <a:sym typeface="Space Mono Bold"/>
              </a:rPr>
              <a:t>        SpawnCube();</a:t>
            </a:r>
          </a:p>
          <a:p>
            <a:pPr algn="l" marL="0" indent="0" lvl="0">
              <a:lnSpc>
                <a:spcPts val="3300"/>
              </a:lnSpc>
            </a:pPr>
            <a:r>
              <a:rPr lang="en-US" b="true" sz="3000" spc="-30">
                <a:solidFill>
                  <a:srgbClr val="000000"/>
                </a:solidFill>
                <a:latin typeface="Space Mono Bold"/>
                <a:ea typeface="Space Mono Bold"/>
                <a:cs typeface="Space Mono Bold"/>
                <a:sym typeface="Space Mono Bold"/>
              </a:rPr>
              <a:t>        yield return new WaitForSeconds(spawnInterval);</a:t>
            </a:r>
          </a:p>
          <a:p>
            <a:pPr algn="l" marL="0" indent="0" lvl="0">
              <a:lnSpc>
                <a:spcPts val="3300"/>
              </a:lnSpc>
            </a:pPr>
            <a:r>
              <a:rPr lang="en-US" b="true" sz="3000" spc="-30">
                <a:solidFill>
                  <a:srgbClr val="000000"/>
                </a:solidFill>
                <a:latin typeface="Space Mono Bold"/>
                <a:ea typeface="Space Mono Bold"/>
                <a:cs typeface="Space Mono Bold"/>
                <a:sym typeface="Space Mono Bold"/>
              </a:rPr>
              <a:t>    }</a:t>
            </a:r>
          </a:p>
          <a:p>
            <a:pPr algn="l" marL="0" indent="0" lvl="0">
              <a:lnSpc>
                <a:spcPts val="3300"/>
              </a:lnSpc>
            </a:pPr>
            <a:r>
              <a:rPr lang="en-US" b="true" sz="3000" spc="-30">
                <a:solidFill>
                  <a:srgbClr val="000000"/>
                </a:solidFill>
                <a:latin typeface="Space Mono Bold"/>
                <a:ea typeface="Space Mono Bold"/>
                <a:cs typeface="Space Mono Bold"/>
                <a:sym typeface="Space Mono Bold"/>
              </a:rPr>
              <a:t>}</a:t>
            </a:r>
          </a:p>
          <a:p>
            <a:pPr algn="l" marL="0" indent="0" lvl="0">
              <a:lnSpc>
                <a:spcPts val="3300"/>
              </a:lnSpc>
            </a:pPr>
            <a:r>
              <a:rPr lang="en-US" b="true" sz="3000" spc="-30">
                <a:solidFill>
                  <a:srgbClr val="778899"/>
                </a:solidFill>
                <a:latin typeface="Telegraf Bold"/>
                <a:ea typeface="Telegraf Bold"/>
                <a:cs typeface="Telegraf Bold"/>
                <a:sym typeface="Telegraf Bold"/>
              </a:rPr>
              <a:t>This sets up the spawner. A coroutine repeatedly calls SpawnCube() after every interval.</a:t>
            </a:r>
          </a:p>
          <a:p>
            <a:pPr algn="l" marL="0" indent="0" lvl="0">
              <a:lnSpc>
                <a:spcPts val="3300"/>
              </a:lnSpc>
            </a:pPr>
            <a:r>
              <a:rPr lang="en-US" b="true" sz="3000" spc="-30">
                <a:solidFill>
                  <a:srgbClr val="778899"/>
                </a:solidFill>
                <a:latin typeface="Telegraf Bold"/>
                <a:ea typeface="Telegraf Bold"/>
                <a:cs typeface="Telegraf Bold"/>
                <a:sym typeface="Telegraf Bold"/>
              </a:rPr>
              <a:t> It ensures cubes appear automatically during runtime.</a:t>
            </a:r>
          </a:p>
        </p:txBody>
      </p:sp>
      <p:sp>
        <p:nvSpPr>
          <p:cNvPr name="AutoShape 4" id="4"/>
          <p:cNvSpPr/>
          <p:nvPr/>
        </p:nvSpPr>
        <p:spPr>
          <a:xfrm>
            <a:off x="666750" y="9620250"/>
            <a:ext cx="16954500" cy="0"/>
          </a:xfrm>
          <a:prstGeom prst="line">
            <a:avLst/>
          </a:prstGeom>
          <a:ln cap="flat" w="9525">
            <a:solidFill>
              <a:srgbClr val="5A7D9A"/>
            </a:solidFill>
            <a:prstDash val="solid"/>
            <a:headEnd type="none" len="sm" w="sm"/>
            <a:tailEnd type="none" len="sm" w="sm"/>
          </a:ln>
        </p:spPr>
      </p:sp>
      <p:sp>
        <p:nvSpPr>
          <p:cNvPr name="TextBox 5" id="5"/>
          <p:cNvSpPr txBox="true"/>
          <p:nvPr/>
        </p:nvSpPr>
        <p:spPr>
          <a:xfrm rot="0">
            <a:off x="17415597" y="9676442"/>
            <a:ext cx="152400" cy="190500"/>
          </a:xfrm>
          <a:prstGeom prst="rect">
            <a:avLst/>
          </a:prstGeom>
        </p:spPr>
        <p:txBody>
          <a:bodyPr anchor="t" rtlCol="false" tIns="0" lIns="0" bIns="0" rIns="0" wrap="none">
            <a:spAutoFit/>
          </a:bodyPr>
          <a:lstStyle/>
          <a:p>
            <a:pPr algn="r" marL="0" indent="0" lvl="0">
              <a:lnSpc>
                <a:spcPts val="1679"/>
              </a:lnSpc>
              <a:spcBef>
                <a:spcPct val="0"/>
              </a:spcBef>
            </a:pPr>
            <a:r>
              <a:rPr lang="en-US" b="true" sz="1200">
                <a:solidFill>
                  <a:srgbClr val="2F4F4F"/>
                </a:solidFill>
                <a:latin typeface="Telegraf Bold"/>
                <a:ea typeface="Telegraf Bold"/>
                <a:cs typeface="Telegraf Bold"/>
                <a:sym typeface="Telegraf Bold"/>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description>Presentation - Conveyor Belt Sorter for Part Manufacturing</dc:description>
  <dc:identifier>DAG26nWoLa0</dc:identifier>
  <dcterms:modified xsi:type="dcterms:W3CDTF">2011-08-01T06:04:30Z</dcterms:modified>
  <cp:revision>1</cp:revision>
  <dc:title>Presentation - Conveyor Belt Sorter for Part Manufacturing</dc:title>
</cp:coreProperties>
</file>

<file path=docProps/thumbnail.jpeg>
</file>